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389" r:id="rId5"/>
    <p:sldId id="716" r:id="rId6"/>
    <p:sldId id="528" r:id="rId7"/>
    <p:sldId id="685" r:id="rId8"/>
    <p:sldId id="690" r:id="rId9"/>
    <p:sldId id="717" r:id="rId10"/>
    <p:sldId id="691" r:id="rId11"/>
    <p:sldId id="694" r:id="rId12"/>
    <p:sldId id="693" r:id="rId13"/>
    <p:sldId id="713" r:id="rId14"/>
    <p:sldId id="712" r:id="rId15"/>
    <p:sldId id="700" r:id="rId16"/>
    <p:sldId id="698" r:id="rId17"/>
    <p:sldId id="701" r:id="rId18"/>
    <p:sldId id="702" r:id="rId19"/>
    <p:sldId id="703" r:id="rId20"/>
    <p:sldId id="704" r:id="rId21"/>
    <p:sldId id="714" r:id="rId22"/>
    <p:sldId id="715" r:id="rId23"/>
    <p:sldId id="707" r:id="rId24"/>
    <p:sldId id="708" r:id="rId25"/>
    <p:sldId id="71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, Elizabeth" initials="BE" lastIdx="1" clrIdx="0">
    <p:extLst>
      <p:ext uri="{19B8F6BF-5375-455C-9EA6-DF929625EA0E}">
        <p15:presenceInfo xmlns:p15="http://schemas.microsoft.com/office/powerpoint/2012/main" userId="S::egbrown@rti.org::ac9a091d-c28f-4562-b50c-46a08271b3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616"/>
    <a:srgbClr val="F68F1E"/>
    <a:srgbClr val="E0821C"/>
    <a:srgbClr val="035191"/>
    <a:srgbClr val="E2ECF6"/>
    <a:srgbClr val="E2EDF6"/>
    <a:srgbClr val="C7D5ED"/>
    <a:srgbClr val="E6E6E6"/>
    <a:srgbClr val="A6A6A6"/>
    <a:srgbClr val="F1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3792" autoAdjust="0"/>
  </p:normalViewPr>
  <p:slideViewPr>
    <p:cSldViewPr snapToGrid="0">
      <p:cViewPr>
        <p:scale>
          <a:sx n="90" d="100"/>
          <a:sy n="90" d="100"/>
        </p:scale>
        <p:origin x="1248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OneDrive%20-%20Research%20Triangle%20Institute\PROJECT%20WORK\MITS%20Costing\Costing%20Model\MITS%20Data%20Summary%2009092020_LM_V1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Library\Containers\com.microsoft.Excel\Data\Library\Application%20Support\Microsoft\MITS%20Data%20Summary%2009072020_LM_V9%20(version%201).xlsb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OneDrive%20-%20Research%20Triangle%20Institute\PROJECT%20WORK\MITS%20Costing\Costing%20Model\MITS%20Data%20Summary%2009072020_LM_V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OneDrive%20-%20Research%20Triangle%20Institute\PROJECT%20WORK\MITS%20Costing\Costing%20Model\MITS%20Data%20Summary%2009092020_LM_V1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OneDrive%20-%20Research%20Triangle%20Institute\PROJECT%20WORK\MITS%20Costing\Costing%20Model\MITS%20Data%20Summary%2009092020_LM_V10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lmorrison\OneDrive%20-%20Research%20Triangle%20Institute\PROJECT%20WORK\MITS%20Costing\Costing%20Model\MITS%20Data%20Summary%2009092020_LM_V1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3885460263413"/>
          <c:y val="1.3408929065949282E-2"/>
          <c:w val="0.79161145397365873"/>
          <c:h val="0.598780868354357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Results!$K$6</c:f>
              <c:strCache>
                <c:ptCount val="1"/>
                <c:pt idx="0">
                  <c:v>Sample collection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Results!$L$6:$P$6</c:f>
              <c:numCache>
                <c:formatCode>_("$"* #,##0_);_("$"* \(#,##0\);_("$"* "-"??_);_(@_)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C6-49AE-82F2-8591F5888917}"/>
            </c:ext>
          </c:extLst>
        </c:ser>
        <c:ser>
          <c:idx val="1"/>
          <c:order val="1"/>
          <c:tx>
            <c:strRef>
              <c:f>Results!$K$7</c:f>
              <c:strCache>
                <c:ptCount val="1"/>
                <c:pt idx="0">
                  <c:v>Testing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Results!$L$7:$P$7</c:f>
              <c:numCache>
                <c:formatCode>_("$"* #,##0_);_("$"* \(#,##0\);_("$"* "-"??_);_(@_)</c:formatCode>
                <c:ptCount val="5"/>
                <c:pt idx="0">
                  <c:v>260.83938321358278</c:v>
                </c:pt>
                <c:pt idx="1">
                  <c:v>227.79375599183027</c:v>
                </c:pt>
                <c:pt idx="2">
                  <c:v>161.20000000000002</c:v>
                </c:pt>
                <c:pt idx="3">
                  <c:v>10.7</c:v>
                </c:pt>
                <c:pt idx="4">
                  <c:v>165.13328480135328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C6-49AE-82F2-8591F5888917}"/>
            </c:ext>
          </c:extLst>
        </c:ser>
        <c:ser>
          <c:idx val="2"/>
          <c:order val="2"/>
          <c:tx>
            <c:strRef>
              <c:f>Results!$K$8</c:f>
              <c:strCache>
                <c:ptCount val="1"/>
                <c:pt idx="0">
                  <c:v>Test transport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Results!$L$8:$P$8</c:f>
              <c:numCache>
                <c:formatCode>_("$"* #,##0_);_("$"* \(#,##0\);_("$"* "-"??_);_(@_)</c:formatCode>
                <c:ptCount val="5"/>
                <c:pt idx="0">
                  <c:v>0</c:v>
                </c:pt>
                <c:pt idx="1">
                  <c:v>0.41682297528239759</c:v>
                </c:pt>
                <c:pt idx="2">
                  <c:v>5.4</c:v>
                </c:pt>
                <c:pt idx="3">
                  <c:v>0</c:v>
                </c:pt>
                <c:pt idx="4">
                  <c:v>1.4542057438205995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C6-49AE-82F2-8591F5888917}"/>
            </c:ext>
          </c:extLst>
        </c:ser>
        <c:ser>
          <c:idx val="3"/>
          <c:order val="3"/>
          <c:tx>
            <c:strRef>
              <c:f>Results!$K$9</c:f>
              <c:strCache>
                <c:ptCount val="1"/>
                <c:pt idx="0">
                  <c:v>Labor</c:v>
                </c:pt>
              </c:strCache>
            </c:strRef>
          </c:tx>
          <c:spPr>
            <a:solidFill>
              <a:srgbClr val="F68F1E"/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Results!$L$9:$P$9</c:f>
              <c:numCache>
                <c:formatCode>_("$"* #,##0_);_("$"* \(#,##0\);_("$"* "-"??_);_(@_)</c:formatCode>
                <c:ptCount val="5"/>
                <c:pt idx="0">
                  <c:v>211.47734854168965</c:v>
                </c:pt>
                <c:pt idx="1">
                  <c:v>385.56125213621772</c:v>
                </c:pt>
                <c:pt idx="2">
                  <c:v>313.8</c:v>
                </c:pt>
                <c:pt idx="3">
                  <c:v>165</c:v>
                </c:pt>
                <c:pt idx="4">
                  <c:v>268.95965016947684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C6-49AE-82F2-8591F5888917}"/>
            </c:ext>
          </c:extLst>
        </c:ser>
        <c:ser>
          <c:idx val="4"/>
          <c:order val="4"/>
          <c:tx>
            <c:strRef>
              <c:f>Results!$K$10</c:f>
              <c:strCache>
                <c:ptCount val="1"/>
                <c:pt idx="0">
                  <c:v>Materials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Results!$L$10:$P$10</c:f>
              <c:numCache>
                <c:formatCode>_("$"* #,##0_);_("$"* \(#,##0\);_("$"* "-"??_);_(@_)</c:formatCode>
                <c:ptCount val="5"/>
                <c:pt idx="0">
                  <c:v>18.806415609626324</c:v>
                </c:pt>
                <c:pt idx="1">
                  <c:v>16.672919011295903</c:v>
                </c:pt>
                <c:pt idx="2">
                  <c:v>27.5</c:v>
                </c:pt>
                <c:pt idx="3">
                  <c:v>35</c:v>
                </c:pt>
                <c:pt idx="4">
                  <c:v>24.494833655230558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C6-49AE-82F2-8591F5888917}"/>
            </c:ext>
          </c:extLst>
        </c:ser>
        <c:ser>
          <c:idx val="5"/>
          <c:order val="5"/>
          <c:tx>
            <c:strRef>
              <c:f>Results!$K$11</c:f>
              <c:strCache>
                <c:ptCount val="1"/>
                <c:pt idx="0">
                  <c:v>MITS kits</c:v>
                </c:pt>
              </c:strCache>
            </c:strRef>
          </c:tx>
          <c:spPr>
            <a:solidFill>
              <a:srgbClr val="035191"/>
            </a:solidFill>
            <a:ln>
              <a:noFill/>
            </a:ln>
            <a:effectLst/>
          </c:spPr>
          <c:invertIfNegative val="0"/>
          <c:cat>
            <c:strRef>
              <c:f>Results!$L$4:$P$4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Results!$L$11:$P$11</c:f>
              <c:numCache>
                <c:formatCode>_("$"* #,##0_);_("$"* \(#,##0\);_("$"* "-"??_);_(@_)</c:formatCode>
                <c:ptCount val="5"/>
                <c:pt idx="0">
                  <c:v>398</c:v>
                </c:pt>
                <c:pt idx="1">
                  <c:v>398</c:v>
                </c:pt>
                <c:pt idx="2">
                  <c:v>398</c:v>
                </c:pt>
                <c:pt idx="3">
                  <c:v>398</c:v>
                </c:pt>
                <c:pt idx="4">
                  <c:v>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C6-49AE-82F2-8591F58889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69331167"/>
        <c:axId val="1211752655"/>
      </c:barChart>
      <c:catAx>
        <c:axId val="1169331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211752655"/>
        <c:crosses val="autoZero"/>
        <c:auto val="1"/>
        <c:lblAlgn val="ctr"/>
        <c:lblOffset val="100"/>
        <c:noMultiLvlLbl val="0"/>
      </c:catAx>
      <c:valAx>
        <c:axId val="1211752655"/>
        <c:scaling>
          <c:orientation val="minMax"/>
        </c:scaling>
        <c:delete val="0"/>
        <c:axPos val="l"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16933116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61161949350927"/>
          <c:y val="4.6296296296296294E-2"/>
          <c:w val="0.56223522735333764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Results!$J$79</c:f>
              <c:strCache>
                <c:ptCount val="1"/>
                <c:pt idx="0">
                  <c:v>Average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Results!$I$80:$I$85</c:f>
              <c:strCache>
                <c:ptCount val="6"/>
                <c:pt idx="0">
                  <c:v>Hematology</c:v>
                </c:pt>
                <c:pt idx="1">
                  <c:v>Microbiology</c:v>
                </c:pt>
                <c:pt idx="2">
                  <c:v>Histology</c:v>
                </c:pt>
                <c:pt idx="3">
                  <c:v>Special stains</c:v>
                </c:pt>
                <c:pt idx="4">
                  <c:v>IHC</c:v>
                </c:pt>
                <c:pt idx="5">
                  <c:v>Biochemistry/Serology</c:v>
                </c:pt>
              </c:strCache>
            </c:strRef>
          </c:cat>
          <c:val>
            <c:numRef>
              <c:f>Results!$J$80:$J$85</c:f>
              <c:numCache>
                <c:formatCode>_("$"* #,##0.00_);_("$"* \(#,##0.00\);_("$"* "-"??_);_(@_)</c:formatCode>
                <c:ptCount val="6"/>
                <c:pt idx="0">
                  <c:v>6.6691676045183614</c:v>
                </c:pt>
                <c:pt idx="1">
                  <c:v>37.229620227922837</c:v>
                </c:pt>
                <c:pt idx="2">
                  <c:v>48.551552509237169</c:v>
                </c:pt>
                <c:pt idx="3">
                  <c:v>53.535191332336481</c:v>
                </c:pt>
                <c:pt idx="4">
                  <c:v>58.8</c:v>
                </c:pt>
                <c:pt idx="5">
                  <c:v>75.028135550831564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1-46DF-BDCF-405FC29F40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1154456751"/>
        <c:axId val="1224757295"/>
      </c:barChart>
      <c:catAx>
        <c:axId val="11544567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3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224757295"/>
        <c:crosses val="autoZero"/>
        <c:auto val="1"/>
        <c:lblAlgn val="ctr"/>
        <c:lblOffset val="100"/>
        <c:noMultiLvlLbl val="0"/>
      </c:catAx>
      <c:valAx>
        <c:axId val="1224757295"/>
        <c:scaling>
          <c:orientation val="minMax"/>
        </c:scaling>
        <c:delete val="1"/>
        <c:axPos val="b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154456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619456968755387E-2"/>
          <c:y val="6.25E-2"/>
          <c:w val="0.97276108606248923"/>
          <c:h val="0.755720554461942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8F1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31-4AEF-B1C3-B70524B426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31-4AEF-B1C3-B70524B426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731-4AEF-B1C3-B70524B42611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31-4AEF-B1C3-B70524B42611}"/>
              </c:ext>
            </c:extLst>
          </c:dPt>
          <c:dLbls>
            <c:dLbl>
              <c:idx val="0"/>
              <c:layout>
                <c:manualLayout>
                  <c:x val="1.23813245170502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31-4AEF-B1C3-B70524B42611}"/>
                </c:ext>
              </c:extLst>
            </c:dLbl>
            <c:dLbl>
              <c:idx val="1"/>
              <c:layout>
                <c:manualLayout>
                  <c:x val="-4.5397665458145981E-17"/>
                  <c:y val="1.04166666666666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31-4AEF-B1C3-B70524B42611}"/>
                </c:ext>
              </c:extLst>
            </c:dLbl>
            <c:dLbl>
              <c:idx val="2"/>
              <c:layout>
                <c:manualLayout>
                  <c:x val="1.2381324517049444E-3"/>
                  <c:y val="2.60416666666666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31-4AEF-B1C3-B70524B42611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Results!$C$102:$G$102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Results!$C$103:$G$103</c:f>
              <c:numCache>
                <c:formatCode>_("$"* #,##0.00_);_("$"* \(#,##0.00\);_("$"* "-"??_);_(@_)</c:formatCode>
                <c:ptCount val="5"/>
                <c:pt idx="0">
                  <c:v>260.83938321358278</c:v>
                </c:pt>
                <c:pt idx="1">
                  <c:v>227.79375599183027</c:v>
                </c:pt>
                <c:pt idx="2">
                  <c:v>161.20000000000002</c:v>
                </c:pt>
                <c:pt idx="3">
                  <c:v>10.7</c:v>
                </c:pt>
                <c:pt idx="4">
                  <c:v>165.13328480135328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31-4AEF-B1C3-B70524B4261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73969551"/>
        <c:axId val="1173858351"/>
      </c:barChart>
      <c:catAx>
        <c:axId val="11739695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173858351"/>
        <c:crosses val="autoZero"/>
        <c:auto val="1"/>
        <c:lblAlgn val="ctr"/>
        <c:lblOffset val="100"/>
        <c:noMultiLvlLbl val="0"/>
      </c:catAx>
      <c:valAx>
        <c:axId val="1173858351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173969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Results!$C$40</c:f>
              <c:strCache>
                <c:ptCount val="1"/>
                <c:pt idx="0">
                  <c:v>Start-up costs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6AC-4AB5-B0A3-4426BAA967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6AC-4AB5-B0A3-4426BAA967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6AC-4AB5-B0A3-4426BAA9670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6AC-4AB5-B0A3-4426BAA967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Results!$D$39:$H$39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Results!$D$40:$H$40</c:f>
              <c:numCache>
                <c:formatCode>_("$"* #,##0_);_("$"* \(#,##0\);_("$"* "-"??_);_(@_)</c:formatCode>
                <c:ptCount val="5"/>
                <c:pt idx="0">
                  <c:v>26267.502691183487</c:v>
                </c:pt>
                <c:pt idx="1">
                  <c:v>14427.268912350068</c:v>
                </c:pt>
                <c:pt idx="2">
                  <c:v>4267.1499999999996</c:v>
                </c:pt>
                <c:pt idx="3">
                  <c:v>4606.590909090909</c:v>
                </c:pt>
                <c:pt idx="4">
                  <c:v>12392.128128156117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AC-4AB5-B0A3-4426BAA96708}"/>
            </c:ext>
          </c:extLst>
        </c:ser>
        <c:ser>
          <c:idx val="1"/>
          <c:order val="1"/>
          <c:tx>
            <c:strRef>
              <c:f>Results!$C$41</c:f>
              <c:strCache>
                <c:ptCount val="1"/>
                <c:pt idx="0">
                  <c:v>Capital costs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B6AC-4AB5-B0A3-4426BAA967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B6AC-4AB5-B0A3-4426BAA967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B6AC-4AB5-B0A3-4426BAA9670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6AC-4AB5-B0A3-4426BAA96708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Results!$D$39:$H$39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Results!$D$41:$H$41</c:f>
              <c:numCache>
                <c:formatCode>_("$"* #,##0_);_("$"* \(#,##0\);_("$"* "-"??_);_(@_)</c:formatCode>
                <c:ptCount val="5"/>
                <c:pt idx="0">
                  <c:v>22550.734818836136</c:v>
                </c:pt>
                <c:pt idx="1">
                  <c:v>6535.1590179650702</c:v>
                </c:pt>
                <c:pt idx="2">
                  <c:v>36505.300000000003</c:v>
                </c:pt>
                <c:pt idx="3">
                  <c:v>2050</c:v>
                </c:pt>
                <c:pt idx="4">
                  <c:v>16910.298459200301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6AC-4AB5-B0A3-4426BAA967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70149423"/>
        <c:axId val="1169543055"/>
      </c:barChart>
      <c:catAx>
        <c:axId val="11701494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169543055"/>
        <c:crosses val="autoZero"/>
        <c:auto val="1"/>
        <c:lblAlgn val="ctr"/>
        <c:lblOffset val="100"/>
        <c:noMultiLvlLbl val="0"/>
      </c:catAx>
      <c:valAx>
        <c:axId val="1169543055"/>
        <c:scaling>
          <c:orientation val="minMax"/>
        </c:scaling>
        <c:delete val="1"/>
        <c:axPos val="l"/>
        <c:numFmt formatCode="_(&quot;$&quot;* #,##0_);_(&quot;$&quot;* \(#,##0\);_(&quot;$&quot;* &quot;-&quot;_);_(@_)" sourceLinked="0"/>
        <c:majorTickMark val="none"/>
        <c:minorTickMark val="none"/>
        <c:tickLblPos val="nextTo"/>
        <c:crossAx val="1170149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07188701781462E-4"/>
          <c:y val="0"/>
          <c:w val="0.99983392811298222"/>
          <c:h val="0.937065695792812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Results!$C$113</c:f>
              <c:strCache>
                <c:ptCount val="1"/>
                <c:pt idx="0">
                  <c:v>Lab equipment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Results!$D$112:$H$112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Results!$D$113:$H$113</c:f>
              <c:numCache>
                <c:formatCode>_("$"* #,##0.00_);_("$"* \(#,##0.00\);_("$"* "-"??_);_(@_)</c:formatCode>
                <c:ptCount val="5"/>
                <c:pt idx="0">
                  <c:v>8469.4859489669307</c:v>
                </c:pt>
                <c:pt idx="1">
                  <c:v>500.18757033887709</c:v>
                </c:pt>
                <c:pt idx="2">
                  <c:v>6235</c:v>
                </c:pt>
                <c:pt idx="3">
                  <c:v>2050</c:v>
                </c:pt>
                <c:pt idx="4">
                  <c:v>4313.6683798264521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16-41D1-BC0B-7C9F8CFC6481}"/>
            </c:ext>
          </c:extLst>
        </c:ser>
        <c:ser>
          <c:idx val="1"/>
          <c:order val="1"/>
          <c:tx>
            <c:strRef>
              <c:f>Results!$C$114</c:f>
              <c:strCache>
                <c:ptCount val="1"/>
                <c:pt idx="0">
                  <c:v>Office furniture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Results!$D$112:$H$112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Results!$D$114:$H$114</c:f>
              <c:numCache>
                <c:formatCode>_("$"* #,##0.00_);_("$"* \(#,##0.00\);_("$"* "-"??_);_(@_)</c:formatCode>
                <c:ptCount val="5"/>
                <c:pt idx="0">
                  <c:v>1538.017080303197</c:v>
                </c:pt>
                <c:pt idx="1">
                  <c:v>1500.5627110166313</c:v>
                </c:pt>
                <c:pt idx="2">
                  <c:v>0</c:v>
                </c:pt>
                <c:pt idx="3">
                  <c:v>0</c:v>
                </c:pt>
                <c:pt idx="4">
                  <c:v>759.64494782995712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16-41D1-BC0B-7C9F8CFC6481}"/>
            </c:ext>
          </c:extLst>
        </c:ser>
        <c:ser>
          <c:idx val="2"/>
          <c:order val="2"/>
          <c:tx>
            <c:strRef>
              <c:f>Results!$C$115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Results!$D$112:$H$112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Results!$D$115:$H$115</c:f>
              <c:numCache>
                <c:formatCode>_("$"* #,##0.00_);_("$"* \(#,##0.00\);_("$"* "-"??_);_(@_)</c:formatCode>
                <c:ptCount val="5"/>
                <c:pt idx="0">
                  <c:v>4903.1942952036734</c:v>
                </c:pt>
                <c:pt idx="1">
                  <c:v>1533.2833145762993</c:v>
                </c:pt>
                <c:pt idx="2">
                  <c:v>3351.3</c:v>
                </c:pt>
                <c:pt idx="3">
                  <c:v>0</c:v>
                </c:pt>
                <c:pt idx="4">
                  <c:v>2446.9444024449931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16-41D1-BC0B-7C9F8CFC6481}"/>
            </c:ext>
          </c:extLst>
        </c:ser>
        <c:ser>
          <c:idx val="3"/>
          <c:order val="3"/>
          <c:tx>
            <c:strRef>
              <c:f>Results!$C$116</c:f>
              <c:strCache>
                <c:ptCount val="1"/>
                <c:pt idx="0">
                  <c:v>Renovation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Results!$D$112:$H$112</c:f>
              <c:strCache>
                <c:ptCount val="5"/>
                <c:pt idx="0">
                  <c:v>Site 1</c:v>
                </c:pt>
                <c:pt idx="1">
                  <c:v>Site 2</c:v>
                </c:pt>
                <c:pt idx="2">
                  <c:v>Site 3</c:v>
                </c:pt>
                <c:pt idx="3">
                  <c:v>Site 4</c:v>
                </c:pt>
                <c:pt idx="4">
                  <c:v>Average</c:v>
                </c:pt>
              </c:strCache>
            </c:strRef>
          </c:cat>
          <c:val>
            <c:numRef>
              <c:f>Results!$D$116:$H$116</c:f>
              <c:numCache>
                <c:formatCode>_("$"* #,##0.00_);_("$"* \(#,##0.00\);_("$"* "-"??_);_(@_)</c:formatCode>
                <c:ptCount val="5"/>
                <c:pt idx="0">
                  <c:v>7640.0374943623365</c:v>
                </c:pt>
                <c:pt idx="1">
                  <c:v>3001.125422033263</c:v>
                </c:pt>
                <c:pt idx="2">
                  <c:v>26919</c:v>
                </c:pt>
                <c:pt idx="3">
                  <c:v>0</c:v>
                </c:pt>
                <c:pt idx="4">
                  <c:v>9390.0407290988987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16-41D1-BC0B-7C9F8CFC648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289332432"/>
        <c:axId val="1285275536"/>
      </c:barChart>
      <c:catAx>
        <c:axId val="1289332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275536"/>
        <c:crossesAt val="0"/>
        <c:auto val="1"/>
        <c:lblAlgn val="ctr"/>
        <c:lblOffset val="100"/>
        <c:noMultiLvlLbl val="0"/>
      </c:catAx>
      <c:valAx>
        <c:axId val="1285275536"/>
        <c:scaling>
          <c:orientation val="minMax"/>
        </c:scaling>
        <c:delete val="1"/>
        <c:axPos val="l"/>
        <c:numFmt formatCode="_(&quot;$&quot;* #,##0_);_(&quot;$&quot;* \(#,##0\);_(&quot;$&quot;* &quot;-&quot;_);_(@_)" sourceLinked="0"/>
        <c:majorTickMark val="none"/>
        <c:minorTickMark val="none"/>
        <c:tickLblPos val="nextTo"/>
        <c:crossAx val="128933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1482100796862397E-3"/>
          <c:y val="0"/>
          <c:w val="0.3383788900320423"/>
          <c:h val="0.2149108028163146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417603660406118E-2"/>
          <c:y val="4.9984455582576137E-2"/>
          <c:w val="0.98958239633959388"/>
          <c:h val="0.873750919348542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Results!$C$123</c:f>
              <c:strCache>
                <c:ptCount val="1"/>
                <c:pt idx="0">
                  <c:v>Ethics approval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Results!$D$123:$H$123</c:f>
              <c:numCache>
                <c:formatCode>_("$"* #,##0.00_);_("$"* \(#,##0.00\);_("$"* "-"??_);_(@_)</c:formatCode>
                <c:ptCount val="5"/>
                <c:pt idx="0">
                  <c:v>2244.6735766587199</c:v>
                </c:pt>
                <c:pt idx="1">
                  <c:v>1897.5369731903431</c:v>
                </c:pt>
                <c:pt idx="2">
                  <c:v>32.5</c:v>
                </c:pt>
                <c:pt idx="3">
                  <c:v>262.63636363636363</c:v>
                </c:pt>
                <c:pt idx="4">
                  <c:v>1109.3367283713567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D5-4A88-9CDD-DA48AF8283D1}"/>
            </c:ext>
          </c:extLst>
        </c:ser>
        <c:ser>
          <c:idx val="1"/>
          <c:order val="1"/>
          <c:tx>
            <c:strRef>
              <c:f>Results!$C$124</c:f>
              <c:strCache>
                <c:ptCount val="1"/>
                <c:pt idx="0">
                  <c:v>Protocol development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Results!$D$124:$H$124</c:f>
              <c:numCache>
                <c:formatCode>_("$"* #,##0.00_);_("$"* \(#,##0.00\);_("$"* "-"??_);_(@_)</c:formatCode>
                <c:ptCount val="5"/>
                <c:pt idx="0">
                  <c:v>3990.5308029488356</c:v>
                </c:pt>
                <c:pt idx="1">
                  <c:v>4376.6412404651746</c:v>
                </c:pt>
                <c:pt idx="2">
                  <c:v>105.75</c:v>
                </c:pt>
                <c:pt idx="3">
                  <c:v>1511.8181818181818</c:v>
                </c:pt>
                <c:pt idx="4">
                  <c:v>2496.1850563080479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D5-4A88-9CDD-DA48AF8283D1}"/>
            </c:ext>
          </c:extLst>
        </c:ser>
        <c:ser>
          <c:idx val="2"/>
          <c:order val="2"/>
          <c:tx>
            <c:strRef>
              <c:f>Results!$C$125</c:f>
              <c:strCache>
                <c:ptCount val="1"/>
                <c:pt idx="0">
                  <c:v>Data management system</c:v>
                </c:pt>
              </c:strCache>
            </c:strRef>
          </c:tx>
          <c:spPr>
            <a:solidFill>
              <a:srgbClr val="F68F1E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Results!$D$125:$H$125</c:f>
              <c:numCache>
                <c:formatCode>_("$"* #,##0.00_);_("$"* \(#,##0.00\);_("$"* "-"??_);_(@_)</c:formatCode>
                <c:ptCount val="5"/>
                <c:pt idx="0">
                  <c:v>10475.143357740693</c:v>
                </c:pt>
                <c:pt idx="1">
                  <c:v>500.18757033887709</c:v>
                </c:pt>
                <c:pt idx="2">
                  <c:v>93</c:v>
                </c:pt>
                <c:pt idx="3">
                  <c:v>175.45454545454544</c:v>
                </c:pt>
                <c:pt idx="4">
                  <c:v>2810.9463683835293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D5-4A88-9CDD-DA48AF8283D1}"/>
            </c:ext>
          </c:extLst>
        </c:ser>
        <c:ser>
          <c:idx val="3"/>
          <c:order val="3"/>
          <c:tx>
            <c:strRef>
              <c:f>Results!$C$126</c:f>
              <c:strCache>
                <c:ptCount val="1"/>
                <c:pt idx="0">
                  <c:v>Community sensitization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Results!$D$126:$H$126</c:f>
              <c:numCache>
                <c:formatCode>_("$"* #,##0.00_);_("$"* \(#,##0.00\);_("$"* "-"??_);_(@_)</c:formatCode>
                <c:ptCount val="5"/>
                <c:pt idx="0">
                  <c:v>748.2245255529067</c:v>
                </c:pt>
                <c:pt idx="1">
                  <c:v>875.52673522412169</c:v>
                </c:pt>
                <c:pt idx="2">
                  <c:v>247.4</c:v>
                </c:pt>
                <c:pt idx="3">
                  <c:v>111.72727272727272</c:v>
                </c:pt>
                <c:pt idx="4">
                  <c:v>495.71963337607531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D5-4A88-9CDD-DA48AF8283D1}"/>
            </c:ext>
          </c:extLst>
        </c:ser>
        <c:ser>
          <c:idx val="4"/>
          <c:order val="4"/>
          <c:tx>
            <c:strRef>
              <c:f>Results!$C$127</c:f>
              <c:strCache>
                <c:ptCount val="1"/>
                <c:pt idx="0">
                  <c:v>Other misc expenses and activities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Results!$D$127:$H$127</c:f>
              <c:numCache>
                <c:formatCode>_("$"* #,##0.00_);_("$"* \(#,##0.00\);_("$"* "-"??_);_(@_)</c:formatCode>
                <c:ptCount val="5"/>
                <c:pt idx="0">
                  <c:v>0</c:v>
                </c:pt>
                <c:pt idx="1">
                  <c:v>3231.3704940940152</c:v>
                </c:pt>
                <c:pt idx="2">
                  <c:v>0</c:v>
                </c:pt>
                <c:pt idx="3">
                  <c:v>0</c:v>
                </c:pt>
                <c:pt idx="4">
                  <c:v>807.84262352350379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D5-4A88-9CDD-DA48AF8283D1}"/>
            </c:ext>
          </c:extLst>
        </c:ser>
        <c:ser>
          <c:idx val="5"/>
          <c:order val="5"/>
          <c:tx>
            <c:strRef>
              <c:f>Results!$C$128</c:f>
              <c:strCache>
                <c:ptCount val="1"/>
                <c:pt idx="0">
                  <c:v>Training</c:v>
                </c:pt>
              </c:strCache>
            </c:strRef>
          </c:tx>
          <c:spPr>
            <a:solidFill>
              <a:srgbClr val="035191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Results!$D$128:$H$128</c:f>
              <c:numCache>
                <c:formatCode>_("$"* #,##0.00_);_("$"* \(#,##0.00\);_("$"* "-"??_);_(@_)</c:formatCode>
                <c:ptCount val="5"/>
                <c:pt idx="0">
                  <c:v>8808.9304282823323</c:v>
                </c:pt>
                <c:pt idx="1">
                  <c:v>3546.005899037536</c:v>
                </c:pt>
                <c:pt idx="2">
                  <c:v>3788.5</c:v>
                </c:pt>
                <c:pt idx="3">
                  <c:v>2544.9545454545455</c:v>
                </c:pt>
                <c:pt idx="4">
                  <c:v>4672.0977181936032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D5-4A88-9CDD-DA48AF8283D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222018960"/>
        <c:axId val="1290103424"/>
      </c:barChart>
      <c:catAx>
        <c:axId val="122201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290103424"/>
        <c:crosses val="autoZero"/>
        <c:auto val="1"/>
        <c:lblAlgn val="ctr"/>
        <c:lblOffset val="100"/>
        <c:noMultiLvlLbl val="0"/>
      </c:catAx>
      <c:valAx>
        <c:axId val="1290103424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22201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45811257038324887"/>
          <c:y val="9.4549750412750974E-2"/>
          <c:w val="0.31857040014521004"/>
          <c:h val="0.3437299420154263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A6D824-D643-4242-BEBC-B9AF30E7208E}" type="doc">
      <dgm:prSet loTypeId="urn:microsoft.com/office/officeart/2005/8/layout/hChevron3" loCatId="" qsTypeId="urn:microsoft.com/office/officeart/2005/8/quickstyle/simple1" qsCatId="simple" csTypeId="urn:microsoft.com/office/officeart/2005/8/colors/accent2_3" csCatId="accent2" phldr="1"/>
      <dgm:spPr/>
    </dgm:pt>
    <dgm:pt modelId="{2BB367BB-5231-9C4B-AF62-471006327E6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i="1">
              <a:solidFill>
                <a:schemeClr val="accent1"/>
              </a:solidFill>
            </a:rPr>
            <a:t>Screening and enrollment</a:t>
          </a:r>
          <a:endParaRPr lang="en-US" sz="2000" i="1" dirty="0">
            <a:solidFill>
              <a:schemeClr val="accent1"/>
            </a:solidFill>
          </a:endParaRPr>
        </a:p>
      </dgm:t>
    </dgm:pt>
    <dgm:pt modelId="{58BE0627-6431-FC43-92DD-0330E699AF29}" type="parTrans" cxnId="{248D0BE2-6F56-5743-AC62-FB31849459ED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920B5D44-79DB-D54E-BAD4-F2FA6ABFE18D}" type="sibTrans" cxnId="{248D0BE2-6F56-5743-AC62-FB31849459ED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65963139-2EE1-A84F-A352-B13C368DC510}">
      <dgm:prSet custT="1"/>
      <dgm:spPr/>
      <dgm:t>
        <a:bodyPr/>
        <a:lstStyle/>
        <a:p>
          <a:r>
            <a:rPr lang="en-US" sz="1800" i="1" dirty="0">
              <a:solidFill>
                <a:schemeClr val="accent1"/>
              </a:solidFill>
            </a:rPr>
            <a:t>Sample collection</a:t>
          </a:r>
        </a:p>
      </dgm:t>
    </dgm:pt>
    <dgm:pt modelId="{9D72FDC0-54B7-1E4E-829B-07B07EB57427}" type="parTrans" cxnId="{8670C9EB-4EF1-7643-8406-F2FFFBD53A60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1A32D983-B526-914D-9438-10DB07974117}" type="sibTrans" cxnId="{8670C9EB-4EF1-7643-8406-F2FFFBD53A60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C6CA2185-51B9-9146-960C-90113296F865}">
      <dgm:prSet custT="1"/>
      <dgm:spPr/>
      <dgm:t>
        <a:bodyPr/>
        <a:lstStyle/>
        <a:p>
          <a:r>
            <a:rPr lang="en-US" sz="1800" i="1">
              <a:solidFill>
                <a:schemeClr val="accent1"/>
              </a:solidFill>
            </a:rPr>
            <a:t>Processing</a:t>
          </a:r>
          <a:endParaRPr lang="en-US" sz="1800" i="1" dirty="0">
            <a:solidFill>
              <a:schemeClr val="accent1"/>
            </a:solidFill>
          </a:endParaRPr>
        </a:p>
      </dgm:t>
    </dgm:pt>
    <dgm:pt modelId="{0C3E1B63-E799-8C4C-AE6C-731D1C643FE4}" type="parTrans" cxnId="{D4B0D948-1100-1C47-908A-B12D5C47C7A4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83F78EAC-E8A0-8E4A-B138-137968D51A03}" type="sibTrans" cxnId="{D4B0D948-1100-1C47-908A-B12D5C47C7A4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8B788FF6-C6C6-6149-BFFD-6581904D9CA5}">
      <dgm:prSet custT="1"/>
      <dgm:spPr/>
      <dgm:t>
        <a:bodyPr/>
        <a:lstStyle/>
        <a:p>
          <a:r>
            <a:rPr lang="en-US" sz="1800" i="1">
              <a:solidFill>
                <a:schemeClr val="accent1"/>
              </a:solidFill>
            </a:rPr>
            <a:t>Analysis</a:t>
          </a:r>
          <a:endParaRPr lang="en-US" sz="1800" i="1" dirty="0">
            <a:solidFill>
              <a:schemeClr val="accent1"/>
            </a:solidFill>
          </a:endParaRPr>
        </a:p>
      </dgm:t>
    </dgm:pt>
    <dgm:pt modelId="{23FBC93F-9015-0549-B28C-1C5388CDA729}" type="parTrans" cxnId="{B69936F2-E3A1-E54F-86FD-AA418B1799F3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5A94D52C-E6FF-1441-8886-5E6080E89911}" type="sibTrans" cxnId="{B69936F2-E3A1-E54F-86FD-AA418B1799F3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72B46C01-764B-B54E-84F5-69EC1C48E99F}">
      <dgm:prSet custT="1"/>
      <dgm:spPr/>
      <dgm:t>
        <a:bodyPr/>
        <a:lstStyle/>
        <a:p>
          <a:r>
            <a:rPr lang="en-US" sz="1800" i="1">
              <a:solidFill>
                <a:schemeClr val="accent1"/>
              </a:solidFill>
            </a:rPr>
            <a:t>Reporting</a:t>
          </a:r>
          <a:endParaRPr lang="en-US" sz="1800" i="1" dirty="0">
            <a:solidFill>
              <a:schemeClr val="accent1"/>
            </a:solidFill>
          </a:endParaRPr>
        </a:p>
      </dgm:t>
    </dgm:pt>
    <dgm:pt modelId="{C8133A0B-93AA-4F4D-B525-05BE5DFBAE51}" type="parTrans" cxnId="{3BF076CA-0B4D-7845-90E2-7D8475684D33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22460B42-A4ED-124B-B79F-E44B458CF33E}" type="sibTrans" cxnId="{3BF076CA-0B4D-7845-90E2-7D8475684D33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334CA3B3-3E33-344E-AE3C-99AB4F403A83}">
      <dgm:prSet custT="1"/>
      <dgm:spPr/>
      <dgm:t>
        <a:bodyPr/>
        <a:lstStyle/>
        <a:p>
          <a:r>
            <a:rPr lang="en-US" sz="1800" i="1" dirty="0">
              <a:solidFill>
                <a:schemeClr val="accent1"/>
              </a:solidFill>
            </a:rPr>
            <a:t>Cause of death determination</a:t>
          </a:r>
        </a:p>
      </dgm:t>
    </dgm:pt>
    <dgm:pt modelId="{2BC09EBA-DF9F-6648-B492-0FFE4E5A6B9B}" type="parTrans" cxnId="{BB8E590E-45FB-F24E-AD09-50653DD459E7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2CF0C0E9-F35C-DB40-98FB-0DDE4EF95BC9}" type="sibTrans" cxnId="{BB8E590E-45FB-F24E-AD09-50653DD459E7}">
      <dgm:prSet/>
      <dgm:spPr/>
      <dgm:t>
        <a:bodyPr/>
        <a:lstStyle/>
        <a:p>
          <a:endParaRPr lang="en-US" sz="1800" i="1">
            <a:solidFill>
              <a:schemeClr val="accent1"/>
            </a:solidFill>
          </a:endParaRPr>
        </a:p>
      </dgm:t>
    </dgm:pt>
    <dgm:pt modelId="{067AC417-9CB7-9045-85CA-783A0CC55DF6}" type="pres">
      <dgm:prSet presAssocID="{7FA6D824-D643-4242-BEBC-B9AF30E7208E}" presName="Name0" presStyleCnt="0">
        <dgm:presLayoutVars>
          <dgm:dir/>
          <dgm:resizeHandles val="exact"/>
        </dgm:presLayoutVars>
      </dgm:prSet>
      <dgm:spPr/>
    </dgm:pt>
    <dgm:pt modelId="{2BB39E40-3C88-E842-8DFC-8FD0F908D142}" type="pres">
      <dgm:prSet presAssocID="{2BB367BB-5231-9C4B-AF62-471006327E6F}" presName="parTxOnly" presStyleLbl="node1" presStyleIdx="0" presStyleCnt="6" custScaleX="111411">
        <dgm:presLayoutVars>
          <dgm:bulletEnabled val="1"/>
        </dgm:presLayoutVars>
      </dgm:prSet>
      <dgm:spPr/>
    </dgm:pt>
    <dgm:pt modelId="{4D6AC6FF-4427-8645-AC99-C519CECB9F25}" type="pres">
      <dgm:prSet presAssocID="{920B5D44-79DB-D54E-BAD4-F2FA6ABFE18D}" presName="parSpace" presStyleCnt="0"/>
      <dgm:spPr/>
    </dgm:pt>
    <dgm:pt modelId="{C0F5FCF4-3EE7-CB43-BDD9-E1F96BBCD07D}" type="pres">
      <dgm:prSet presAssocID="{65963139-2EE1-A84F-A352-B13C368DC510}" presName="parTxOnly" presStyleLbl="node1" presStyleIdx="1" presStyleCnt="6" custScaleX="102407">
        <dgm:presLayoutVars>
          <dgm:bulletEnabled val="1"/>
        </dgm:presLayoutVars>
      </dgm:prSet>
      <dgm:spPr/>
    </dgm:pt>
    <dgm:pt modelId="{1C1031B7-4603-6747-BC81-0C6D45CC6A30}" type="pres">
      <dgm:prSet presAssocID="{1A32D983-B526-914D-9438-10DB07974117}" presName="parSpace" presStyleCnt="0"/>
      <dgm:spPr/>
    </dgm:pt>
    <dgm:pt modelId="{8368DE22-B4B5-8F4B-A741-185A47BD9385}" type="pres">
      <dgm:prSet presAssocID="{C6CA2185-51B9-9146-960C-90113296F865}" presName="parTxOnly" presStyleLbl="node1" presStyleIdx="2" presStyleCnt="6" custScaleX="107692">
        <dgm:presLayoutVars>
          <dgm:bulletEnabled val="1"/>
        </dgm:presLayoutVars>
      </dgm:prSet>
      <dgm:spPr/>
    </dgm:pt>
    <dgm:pt modelId="{78EC0454-B3F3-D442-B2BA-EFBD132ED661}" type="pres">
      <dgm:prSet presAssocID="{83F78EAC-E8A0-8E4A-B138-137968D51A03}" presName="parSpace" presStyleCnt="0"/>
      <dgm:spPr/>
    </dgm:pt>
    <dgm:pt modelId="{B4EF79CB-B96F-1145-8DC7-95515344EAC0}" type="pres">
      <dgm:prSet presAssocID="{8B788FF6-C6C6-6149-BFFD-6581904D9CA5}" presName="parTxOnly" presStyleLbl="node1" presStyleIdx="3" presStyleCnt="6">
        <dgm:presLayoutVars>
          <dgm:bulletEnabled val="1"/>
        </dgm:presLayoutVars>
      </dgm:prSet>
      <dgm:spPr/>
    </dgm:pt>
    <dgm:pt modelId="{8B530B86-C60E-2744-B9EA-BA0A9723EBE0}" type="pres">
      <dgm:prSet presAssocID="{5A94D52C-E6FF-1441-8886-5E6080E89911}" presName="parSpace" presStyleCnt="0"/>
      <dgm:spPr/>
    </dgm:pt>
    <dgm:pt modelId="{27AEE6B9-9D21-DC4B-AFCB-F3495B5A53CF}" type="pres">
      <dgm:prSet presAssocID="{72B46C01-764B-B54E-84F5-69EC1C48E99F}" presName="parTxOnly" presStyleLbl="node1" presStyleIdx="4" presStyleCnt="6">
        <dgm:presLayoutVars>
          <dgm:bulletEnabled val="1"/>
        </dgm:presLayoutVars>
      </dgm:prSet>
      <dgm:spPr/>
    </dgm:pt>
    <dgm:pt modelId="{2162D026-D49B-B945-BC59-A86ED7A330B7}" type="pres">
      <dgm:prSet presAssocID="{22460B42-A4ED-124B-B79F-E44B458CF33E}" presName="parSpace" presStyleCnt="0"/>
      <dgm:spPr/>
    </dgm:pt>
    <dgm:pt modelId="{4A9A7AC0-C631-AF47-A353-5BB120915752}" type="pres">
      <dgm:prSet presAssocID="{334CA3B3-3E33-344E-AE3C-99AB4F403A83}" presName="parTxOnly" presStyleLbl="node1" presStyleIdx="5" presStyleCnt="6" custScaleX="127894">
        <dgm:presLayoutVars>
          <dgm:bulletEnabled val="1"/>
        </dgm:presLayoutVars>
      </dgm:prSet>
      <dgm:spPr/>
    </dgm:pt>
  </dgm:ptLst>
  <dgm:cxnLst>
    <dgm:cxn modelId="{BB8E590E-45FB-F24E-AD09-50653DD459E7}" srcId="{7FA6D824-D643-4242-BEBC-B9AF30E7208E}" destId="{334CA3B3-3E33-344E-AE3C-99AB4F403A83}" srcOrd="5" destOrd="0" parTransId="{2BC09EBA-DF9F-6648-B492-0FFE4E5A6B9B}" sibTransId="{2CF0C0E9-F35C-DB40-98FB-0DDE4EF95BC9}"/>
    <dgm:cxn modelId="{D4B0D948-1100-1C47-908A-B12D5C47C7A4}" srcId="{7FA6D824-D643-4242-BEBC-B9AF30E7208E}" destId="{C6CA2185-51B9-9146-960C-90113296F865}" srcOrd="2" destOrd="0" parTransId="{0C3E1B63-E799-8C4C-AE6C-731D1C643FE4}" sibTransId="{83F78EAC-E8A0-8E4A-B138-137968D51A03}"/>
    <dgm:cxn modelId="{EFBED55F-6375-0040-9914-03EF3AD0EB7B}" type="presOf" srcId="{7FA6D824-D643-4242-BEBC-B9AF30E7208E}" destId="{067AC417-9CB7-9045-85CA-783A0CC55DF6}" srcOrd="0" destOrd="0" presId="urn:microsoft.com/office/officeart/2005/8/layout/hChevron3"/>
    <dgm:cxn modelId="{CEC2C478-2820-9A44-A0F0-BA168443D3A0}" type="presOf" srcId="{65963139-2EE1-A84F-A352-B13C368DC510}" destId="{C0F5FCF4-3EE7-CB43-BDD9-E1F96BBCD07D}" srcOrd="0" destOrd="0" presId="urn:microsoft.com/office/officeart/2005/8/layout/hChevron3"/>
    <dgm:cxn modelId="{61C9C68C-11E8-8B4C-AAF1-8B04738B54C7}" type="presOf" srcId="{2BB367BB-5231-9C4B-AF62-471006327E6F}" destId="{2BB39E40-3C88-E842-8DFC-8FD0F908D142}" srcOrd="0" destOrd="0" presId="urn:microsoft.com/office/officeart/2005/8/layout/hChevron3"/>
    <dgm:cxn modelId="{346E8890-EAB0-1A4D-82C1-DD4D587E797B}" type="presOf" srcId="{C6CA2185-51B9-9146-960C-90113296F865}" destId="{8368DE22-B4B5-8F4B-A741-185A47BD9385}" srcOrd="0" destOrd="0" presId="urn:microsoft.com/office/officeart/2005/8/layout/hChevron3"/>
    <dgm:cxn modelId="{357299C6-9CAA-EA4A-AFBD-B471E8F1E7A4}" type="presOf" srcId="{334CA3B3-3E33-344E-AE3C-99AB4F403A83}" destId="{4A9A7AC0-C631-AF47-A353-5BB120915752}" srcOrd="0" destOrd="0" presId="urn:microsoft.com/office/officeart/2005/8/layout/hChevron3"/>
    <dgm:cxn modelId="{3BF076CA-0B4D-7845-90E2-7D8475684D33}" srcId="{7FA6D824-D643-4242-BEBC-B9AF30E7208E}" destId="{72B46C01-764B-B54E-84F5-69EC1C48E99F}" srcOrd="4" destOrd="0" parTransId="{C8133A0B-93AA-4F4D-B525-05BE5DFBAE51}" sibTransId="{22460B42-A4ED-124B-B79F-E44B458CF33E}"/>
    <dgm:cxn modelId="{E900A4CC-76E9-ED4F-B3B1-B86FCAF60042}" type="presOf" srcId="{72B46C01-764B-B54E-84F5-69EC1C48E99F}" destId="{27AEE6B9-9D21-DC4B-AFCB-F3495B5A53CF}" srcOrd="0" destOrd="0" presId="urn:microsoft.com/office/officeart/2005/8/layout/hChevron3"/>
    <dgm:cxn modelId="{248D0BE2-6F56-5743-AC62-FB31849459ED}" srcId="{7FA6D824-D643-4242-BEBC-B9AF30E7208E}" destId="{2BB367BB-5231-9C4B-AF62-471006327E6F}" srcOrd="0" destOrd="0" parTransId="{58BE0627-6431-FC43-92DD-0330E699AF29}" sibTransId="{920B5D44-79DB-D54E-BAD4-F2FA6ABFE18D}"/>
    <dgm:cxn modelId="{A43A2EE3-E79E-E44E-8691-DFF3E21E4A47}" type="presOf" srcId="{8B788FF6-C6C6-6149-BFFD-6581904D9CA5}" destId="{B4EF79CB-B96F-1145-8DC7-95515344EAC0}" srcOrd="0" destOrd="0" presId="urn:microsoft.com/office/officeart/2005/8/layout/hChevron3"/>
    <dgm:cxn modelId="{8670C9EB-4EF1-7643-8406-F2FFFBD53A60}" srcId="{7FA6D824-D643-4242-BEBC-B9AF30E7208E}" destId="{65963139-2EE1-A84F-A352-B13C368DC510}" srcOrd="1" destOrd="0" parTransId="{9D72FDC0-54B7-1E4E-829B-07B07EB57427}" sibTransId="{1A32D983-B526-914D-9438-10DB07974117}"/>
    <dgm:cxn modelId="{B69936F2-E3A1-E54F-86FD-AA418B1799F3}" srcId="{7FA6D824-D643-4242-BEBC-B9AF30E7208E}" destId="{8B788FF6-C6C6-6149-BFFD-6581904D9CA5}" srcOrd="3" destOrd="0" parTransId="{23FBC93F-9015-0549-B28C-1C5388CDA729}" sibTransId="{5A94D52C-E6FF-1441-8886-5E6080E89911}"/>
    <dgm:cxn modelId="{3ED33C03-971F-CE45-A7FD-899FFA3D806A}" type="presParOf" srcId="{067AC417-9CB7-9045-85CA-783A0CC55DF6}" destId="{2BB39E40-3C88-E842-8DFC-8FD0F908D142}" srcOrd="0" destOrd="0" presId="urn:microsoft.com/office/officeart/2005/8/layout/hChevron3"/>
    <dgm:cxn modelId="{EA1E739B-CAE7-1645-9E6C-FA3997639106}" type="presParOf" srcId="{067AC417-9CB7-9045-85CA-783A0CC55DF6}" destId="{4D6AC6FF-4427-8645-AC99-C519CECB9F25}" srcOrd="1" destOrd="0" presId="urn:microsoft.com/office/officeart/2005/8/layout/hChevron3"/>
    <dgm:cxn modelId="{32805C3C-7BAB-0643-81BC-90A9568602B4}" type="presParOf" srcId="{067AC417-9CB7-9045-85CA-783A0CC55DF6}" destId="{C0F5FCF4-3EE7-CB43-BDD9-E1F96BBCD07D}" srcOrd="2" destOrd="0" presId="urn:microsoft.com/office/officeart/2005/8/layout/hChevron3"/>
    <dgm:cxn modelId="{80FCD518-749E-5B42-BD19-CC6BEF661B30}" type="presParOf" srcId="{067AC417-9CB7-9045-85CA-783A0CC55DF6}" destId="{1C1031B7-4603-6747-BC81-0C6D45CC6A30}" srcOrd="3" destOrd="0" presId="urn:microsoft.com/office/officeart/2005/8/layout/hChevron3"/>
    <dgm:cxn modelId="{C023A7BB-027A-004A-883C-BDB953C51743}" type="presParOf" srcId="{067AC417-9CB7-9045-85CA-783A0CC55DF6}" destId="{8368DE22-B4B5-8F4B-A741-185A47BD9385}" srcOrd="4" destOrd="0" presId="urn:microsoft.com/office/officeart/2005/8/layout/hChevron3"/>
    <dgm:cxn modelId="{66E3507F-57DD-C04A-856D-5479744E09A4}" type="presParOf" srcId="{067AC417-9CB7-9045-85CA-783A0CC55DF6}" destId="{78EC0454-B3F3-D442-B2BA-EFBD132ED661}" srcOrd="5" destOrd="0" presId="urn:microsoft.com/office/officeart/2005/8/layout/hChevron3"/>
    <dgm:cxn modelId="{0B419ECF-CB20-CC40-A89A-4FC5647D9216}" type="presParOf" srcId="{067AC417-9CB7-9045-85CA-783A0CC55DF6}" destId="{B4EF79CB-B96F-1145-8DC7-95515344EAC0}" srcOrd="6" destOrd="0" presId="urn:microsoft.com/office/officeart/2005/8/layout/hChevron3"/>
    <dgm:cxn modelId="{99FD694B-94B8-4340-9D53-77B27419EF44}" type="presParOf" srcId="{067AC417-9CB7-9045-85CA-783A0CC55DF6}" destId="{8B530B86-C60E-2744-B9EA-BA0A9723EBE0}" srcOrd="7" destOrd="0" presId="urn:microsoft.com/office/officeart/2005/8/layout/hChevron3"/>
    <dgm:cxn modelId="{9B312272-405D-9C48-AD2C-FF5E159B6B27}" type="presParOf" srcId="{067AC417-9CB7-9045-85CA-783A0CC55DF6}" destId="{27AEE6B9-9D21-DC4B-AFCB-F3495B5A53CF}" srcOrd="8" destOrd="0" presId="urn:microsoft.com/office/officeart/2005/8/layout/hChevron3"/>
    <dgm:cxn modelId="{6936A76A-9568-184F-90FC-8E02FF9FCE76}" type="presParOf" srcId="{067AC417-9CB7-9045-85CA-783A0CC55DF6}" destId="{2162D026-D49B-B945-BC59-A86ED7A330B7}" srcOrd="9" destOrd="0" presId="urn:microsoft.com/office/officeart/2005/8/layout/hChevron3"/>
    <dgm:cxn modelId="{23AF7EE7-9D32-FE4B-9BB3-701322F5781B}" type="presParOf" srcId="{067AC417-9CB7-9045-85CA-783A0CC55DF6}" destId="{4A9A7AC0-C631-AF47-A353-5BB12091575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A6D824-D643-4242-BEBC-B9AF30E7208E}" type="doc">
      <dgm:prSet loTypeId="urn:microsoft.com/office/officeart/2005/8/layout/hChevron3" loCatId="" qsTypeId="urn:microsoft.com/office/officeart/2005/8/quickstyle/simple1" qsCatId="simple" csTypeId="urn:microsoft.com/office/officeart/2005/8/colors/accent2_3" csCatId="accent2" phldr="1"/>
      <dgm:spPr/>
    </dgm:pt>
    <dgm:pt modelId="{2BB367BB-5231-9C4B-AF62-471006327E6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i="1" dirty="0">
              <a:solidFill>
                <a:schemeClr val="accent1"/>
              </a:solidFill>
            </a:rPr>
            <a:t>Screening and enrollment</a:t>
          </a:r>
        </a:p>
      </dgm:t>
    </dgm:pt>
    <dgm:pt modelId="{58BE0627-6431-FC43-92DD-0330E699AF29}" type="parTrans" cxnId="{248D0BE2-6F56-5743-AC62-FB31849459ED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920B5D44-79DB-D54E-BAD4-F2FA6ABFE18D}" type="sibTrans" cxnId="{248D0BE2-6F56-5743-AC62-FB31849459ED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65963139-2EE1-A84F-A352-B13C368DC510}">
      <dgm:prSet custT="1"/>
      <dgm:spPr/>
      <dgm:t>
        <a:bodyPr/>
        <a:lstStyle/>
        <a:p>
          <a:r>
            <a:rPr lang="en-US" sz="1400" i="1">
              <a:solidFill>
                <a:schemeClr val="accent1"/>
              </a:solidFill>
            </a:rPr>
            <a:t>Sample collection</a:t>
          </a:r>
          <a:endParaRPr lang="en-US" sz="1400" i="1" dirty="0">
            <a:solidFill>
              <a:schemeClr val="accent1"/>
            </a:solidFill>
          </a:endParaRPr>
        </a:p>
      </dgm:t>
    </dgm:pt>
    <dgm:pt modelId="{9D72FDC0-54B7-1E4E-829B-07B07EB57427}" type="parTrans" cxnId="{8670C9EB-4EF1-7643-8406-F2FFFBD53A60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1A32D983-B526-914D-9438-10DB07974117}" type="sibTrans" cxnId="{8670C9EB-4EF1-7643-8406-F2FFFBD53A60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C6CA2185-51B9-9146-960C-90113296F865}">
      <dgm:prSet custT="1"/>
      <dgm:spPr/>
      <dgm:t>
        <a:bodyPr/>
        <a:lstStyle/>
        <a:p>
          <a:r>
            <a:rPr lang="en-US" sz="1400" i="1">
              <a:solidFill>
                <a:schemeClr val="accent1"/>
              </a:solidFill>
            </a:rPr>
            <a:t>Processing</a:t>
          </a:r>
          <a:endParaRPr lang="en-US" sz="1400" i="1" dirty="0">
            <a:solidFill>
              <a:schemeClr val="accent1"/>
            </a:solidFill>
          </a:endParaRPr>
        </a:p>
      </dgm:t>
    </dgm:pt>
    <dgm:pt modelId="{0C3E1B63-E799-8C4C-AE6C-731D1C643FE4}" type="parTrans" cxnId="{D4B0D948-1100-1C47-908A-B12D5C47C7A4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83F78EAC-E8A0-8E4A-B138-137968D51A03}" type="sibTrans" cxnId="{D4B0D948-1100-1C47-908A-B12D5C47C7A4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8B788FF6-C6C6-6149-BFFD-6581904D9CA5}">
      <dgm:prSet custT="1"/>
      <dgm:spPr/>
      <dgm:t>
        <a:bodyPr/>
        <a:lstStyle/>
        <a:p>
          <a:r>
            <a:rPr lang="en-US" sz="1400" i="1">
              <a:solidFill>
                <a:schemeClr val="accent1"/>
              </a:solidFill>
            </a:rPr>
            <a:t>Analysis</a:t>
          </a:r>
          <a:endParaRPr lang="en-US" sz="1400" i="1" dirty="0">
            <a:solidFill>
              <a:schemeClr val="accent1"/>
            </a:solidFill>
          </a:endParaRPr>
        </a:p>
      </dgm:t>
    </dgm:pt>
    <dgm:pt modelId="{23FBC93F-9015-0549-B28C-1C5388CDA729}" type="parTrans" cxnId="{B69936F2-E3A1-E54F-86FD-AA418B1799F3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5A94D52C-E6FF-1441-8886-5E6080E89911}" type="sibTrans" cxnId="{B69936F2-E3A1-E54F-86FD-AA418B1799F3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72B46C01-764B-B54E-84F5-69EC1C48E99F}">
      <dgm:prSet custT="1"/>
      <dgm:spPr/>
      <dgm:t>
        <a:bodyPr/>
        <a:lstStyle/>
        <a:p>
          <a:r>
            <a:rPr lang="en-US" sz="1400" i="1" dirty="0">
              <a:solidFill>
                <a:schemeClr val="accent1"/>
              </a:solidFill>
            </a:rPr>
            <a:t>Reporting</a:t>
          </a:r>
        </a:p>
      </dgm:t>
    </dgm:pt>
    <dgm:pt modelId="{C8133A0B-93AA-4F4D-B525-05BE5DFBAE51}" type="parTrans" cxnId="{3BF076CA-0B4D-7845-90E2-7D8475684D33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22460B42-A4ED-124B-B79F-E44B458CF33E}" type="sibTrans" cxnId="{3BF076CA-0B4D-7845-90E2-7D8475684D33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334CA3B3-3E33-344E-AE3C-99AB4F403A83}">
      <dgm:prSet custT="1"/>
      <dgm:spPr/>
      <dgm:t>
        <a:bodyPr/>
        <a:lstStyle/>
        <a:p>
          <a:r>
            <a:rPr lang="en-US" sz="1400" i="1" dirty="0">
              <a:solidFill>
                <a:schemeClr val="accent1"/>
              </a:solidFill>
            </a:rPr>
            <a:t>Cause of death determination</a:t>
          </a:r>
        </a:p>
      </dgm:t>
    </dgm:pt>
    <dgm:pt modelId="{2BC09EBA-DF9F-6648-B492-0FFE4E5A6B9B}" type="parTrans" cxnId="{BB8E590E-45FB-F24E-AD09-50653DD459E7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2CF0C0E9-F35C-DB40-98FB-0DDE4EF95BC9}" type="sibTrans" cxnId="{BB8E590E-45FB-F24E-AD09-50653DD459E7}">
      <dgm:prSet/>
      <dgm:spPr/>
      <dgm:t>
        <a:bodyPr/>
        <a:lstStyle/>
        <a:p>
          <a:endParaRPr lang="en-US" sz="1400" i="1">
            <a:solidFill>
              <a:schemeClr val="accent1"/>
            </a:solidFill>
          </a:endParaRPr>
        </a:p>
      </dgm:t>
    </dgm:pt>
    <dgm:pt modelId="{067AC417-9CB7-9045-85CA-783A0CC55DF6}" type="pres">
      <dgm:prSet presAssocID="{7FA6D824-D643-4242-BEBC-B9AF30E7208E}" presName="Name0" presStyleCnt="0">
        <dgm:presLayoutVars>
          <dgm:dir/>
          <dgm:resizeHandles val="exact"/>
        </dgm:presLayoutVars>
      </dgm:prSet>
      <dgm:spPr/>
    </dgm:pt>
    <dgm:pt modelId="{2BB39E40-3C88-E842-8DFC-8FD0F908D142}" type="pres">
      <dgm:prSet presAssocID="{2BB367BB-5231-9C4B-AF62-471006327E6F}" presName="parTxOnly" presStyleLbl="node1" presStyleIdx="0" presStyleCnt="6" custScaleX="119933">
        <dgm:presLayoutVars>
          <dgm:bulletEnabled val="1"/>
        </dgm:presLayoutVars>
      </dgm:prSet>
      <dgm:spPr/>
    </dgm:pt>
    <dgm:pt modelId="{4D6AC6FF-4427-8645-AC99-C519CECB9F25}" type="pres">
      <dgm:prSet presAssocID="{920B5D44-79DB-D54E-BAD4-F2FA6ABFE18D}" presName="parSpace" presStyleCnt="0"/>
      <dgm:spPr/>
    </dgm:pt>
    <dgm:pt modelId="{C0F5FCF4-3EE7-CB43-BDD9-E1F96BBCD07D}" type="pres">
      <dgm:prSet presAssocID="{65963139-2EE1-A84F-A352-B13C368DC510}" presName="parTxOnly" presStyleLbl="node1" presStyleIdx="1" presStyleCnt="6" custScaleX="102407">
        <dgm:presLayoutVars>
          <dgm:bulletEnabled val="1"/>
        </dgm:presLayoutVars>
      </dgm:prSet>
      <dgm:spPr/>
    </dgm:pt>
    <dgm:pt modelId="{1C1031B7-4603-6747-BC81-0C6D45CC6A30}" type="pres">
      <dgm:prSet presAssocID="{1A32D983-B526-914D-9438-10DB07974117}" presName="parSpace" presStyleCnt="0"/>
      <dgm:spPr/>
    </dgm:pt>
    <dgm:pt modelId="{8368DE22-B4B5-8F4B-A741-185A47BD9385}" type="pres">
      <dgm:prSet presAssocID="{C6CA2185-51B9-9146-960C-90113296F865}" presName="parTxOnly" presStyleLbl="node1" presStyleIdx="2" presStyleCnt="6" custScaleX="107692">
        <dgm:presLayoutVars>
          <dgm:bulletEnabled val="1"/>
        </dgm:presLayoutVars>
      </dgm:prSet>
      <dgm:spPr/>
    </dgm:pt>
    <dgm:pt modelId="{78EC0454-B3F3-D442-B2BA-EFBD132ED661}" type="pres">
      <dgm:prSet presAssocID="{83F78EAC-E8A0-8E4A-B138-137968D51A03}" presName="parSpace" presStyleCnt="0"/>
      <dgm:spPr/>
    </dgm:pt>
    <dgm:pt modelId="{B4EF79CB-B96F-1145-8DC7-95515344EAC0}" type="pres">
      <dgm:prSet presAssocID="{8B788FF6-C6C6-6149-BFFD-6581904D9CA5}" presName="parTxOnly" presStyleLbl="node1" presStyleIdx="3" presStyleCnt="6">
        <dgm:presLayoutVars>
          <dgm:bulletEnabled val="1"/>
        </dgm:presLayoutVars>
      </dgm:prSet>
      <dgm:spPr/>
    </dgm:pt>
    <dgm:pt modelId="{8B530B86-C60E-2744-B9EA-BA0A9723EBE0}" type="pres">
      <dgm:prSet presAssocID="{5A94D52C-E6FF-1441-8886-5E6080E89911}" presName="parSpace" presStyleCnt="0"/>
      <dgm:spPr/>
    </dgm:pt>
    <dgm:pt modelId="{27AEE6B9-9D21-DC4B-AFCB-F3495B5A53CF}" type="pres">
      <dgm:prSet presAssocID="{72B46C01-764B-B54E-84F5-69EC1C48E99F}" presName="parTxOnly" presStyleLbl="node1" presStyleIdx="4" presStyleCnt="6" custLinFactNeighborY="3629">
        <dgm:presLayoutVars>
          <dgm:bulletEnabled val="1"/>
        </dgm:presLayoutVars>
      </dgm:prSet>
      <dgm:spPr/>
    </dgm:pt>
    <dgm:pt modelId="{2162D026-D49B-B945-BC59-A86ED7A330B7}" type="pres">
      <dgm:prSet presAssocID="{22460B42-A4ED-124B-B79F-E44B458CF33E}" presName="parSpace" presStyleCnt="0"/>
      <dgm:spPr/>
    </dgm:pt>
    <dgm:pt modelId="{4A9A7AC0-C631-AF47-A353-5BB120915752}" type="pres">
      <dgm:prSet presAssocID="{334CA3B3-3E33-344E-AE3C-99AB4F403A83}" presName="parTxOnly" presStyleLbl="node1" presStyleIdx="5" presStyleCnt="6" custScaleX="127894">
        <dgm:presLayoutVars>
          <dgm:bulletEnabled val="1"/>
        </dgm:presLayoutVars>
      </dgm:prSet>
      <dgm:spPr/>
    </dgm:pt>
  </dgm:ptLst>
  <dgm:cxnLst>
    <dgm:cxn modelId="{BB8E590E-45FB-F24E-AD09-50653DD459E7}" srcId="{7FA6D824-D643-4242-BEBC-B9AF30E7208E}" destId="{334CA3B3-3E33-344E-AE3C-99AB4F403A83}" srcOrd="5" destOrd="0" parTransId="{2BC09EBA-DF9F-6648-B492-0FFE4E5A6B9B}" sibTransId="{2CF0C0E9-F35C-DB40-98FB-0DDE4EF95BC9}"/>
    <dgm:cxn modelId="{D4B0D948-1100-1C47-908A-B12D5C47C7A4}" srcId="{7FA6D824-D643-4242-BEBC-B9AF30E7208E}" destId="{C6CA2185-51B9-9146-960C-90113296F865}" srcOrd="2" destOrd="0" parTransId="{0C3E1B63-E799-8C4C-AE6C-731D1C643FE4}" sibTransId="{83F78EAC-E8A0-8E4A-B138-137968D51A03}"/>
    <dgm:cxn modelId="{EFBED55F-6375-0040-9914-03EF3AD0EB7B}" type="presOf" srcId="{7FA6D824-D643-4242-BEBC-B9AF30E7208E}" destId="{067AC417-9CB7-9045-85CA-783A0CC55DF6}" srcOrd="0" destOrd="0" presId="urn:microsoft.com/office/officeart/2005/8/layout/hChevron3"/>
    <dgm:cxn modelId="{CEC2C478-2820-9A44-A0F0-BA168443D3A0}" type="presOf" srcId="{65963139-2EE1-A84F-A352-B13C368DC510}" destId="{C0F5FCF4-3EE7-CB43-BDD9-E1F96BBCD07D}" srcOrd="0" destOrd="0" presId="urn:microsoft.com/office/officeart/2005/8/layout/hChevron3"/>
    <dgm:cxn modelId="{61C9C68C-11E8-8B4C-AAF1-8B04738B54C7}" type="presOf" srcId="{2BB367BB-5231-9C4B-AF62-471006327E6F}" destId="{2BB39E40-3C88-E842-8DFC-8FD0F908D142}" srcOrd="0" destOrd="0" presId="urn:microsoft.com/office/officeart/2005/8/layout/hChevron3"/>
    <dgm:cxn modelId="{346E8890-EAB0-1A4D-82C1-DD4D587E797B}" type="presOf" srcId="{C6CA2185-51B9-9146-960C-90113296F865}" destId="{8368DE22-B4B5-8F4B-A741-185A47BD9385}" srcOrd="0" destOrd="0" presId="urn:microsoft.com/office/officeart/2005/8/layout/hChevron3"/>
    <dgm:cxn modelId="{357299C6-9CAA-EA4A-AFBD-B471E8F1E7A4}" type="presOf" srcId="{334CA3B3-3E33-344E-AE3C-99AB4F403A83}" destId="{4A9A7AC0-C631-AF47-A353-5BB120915752}" srcOrd="0" destOrd="0" presId="urn:microsoft.com/office/officeart/2005/8/layout/hChevron3"/>
    <dgm:cxn modelId="{3BF076CA-0B4D-7845-90E2-7D8475684D33}" srcId="{7FA6D824-D643-4242-BEBC-B9AF30E7208E}" destId="{72B46C01-764B-B54E-84F5-69EC1C48E99F}" srcOrd="4" destOrd="0" parTransId="{C8133A0B-93AA-4F4D-B525-05BE5DFBAE51}" sibTransId="{22460B42-A4ED-124B-B79F-E44B458CF33E}"/>
    <dgm:cxn modelId="{E900A4CC-76E9-ED4F-B3B1-B86FCAF60042}" type="presOf" srcId="{72B46C01-764B-B54E-84F5-69EC1C48E99F}" destId="{27AEE6B9-9D21-DC4B-AFCB-F3495B5A53CF}" srcOrd="0" destOrd="0" presId="urn:microsoft.com/office/officeart/2005/8/layout/hChevron3"/>
    <dgm:cxn modelId="{248D0BE2-6F56-5743-AC62-FB31849459ED}" srcId="{7FA6D824-D643-4242-BEBC-B9AF30E7208E}" destId="{2BB367BB-5231-9C4B-AF62-471006327E6F}" srcOrd="0" destOrd="0" parTransId="{58BE0627-6431-FC43-92DD-0330E699AF29}" sibTransId="{920B5D44-79DB-D54E-BAD4-F2FA6ABFE18D}"/>
    <dgm:cxn modelId="{A43A2EE3-E79E-E44E-8691-DFF3E21E4A47}" type="presOf" srcId="{8B788FF6-C6C6-6149-BFFD-6581904D9CA5}" destId="{B4EF79CB-B96F-1145-8DC7-95515344EAC0}" srcOrd="0" destOrd="0" presId="urn:microsoft.com/office/officeart/2005/8/layout/hChevron3"/>
    <dgm:cxn modelId="{8670C9EB-4EF1-7643-8406-F2FFFBD53A60}" srcId="{7FA6D824-D643-4242-BEBC-B9AF30E7208E}" destId="{65963139-2EE1-A84F-A352-B13C368DC510}" srcOrd="1" destOrd="0" parTransId="{9D72FDC0-54B7-1E4E-829B-07B07EB57427}" sibTransId="{1A32D983-B526-914D-9438-10DB07974117}"/>
    <dgm:cxn modelId="{B69936F2-E3A1-E54F-86FD-AA418B1799F3}" srcId="{7FA6D824-D643-4242-BEBC-B9AF30E7208E}" destId="{8B788FF6-C6C6-6149-BFFD-6581904D9CA5}" srcOrd="3" destOrd="0" parTransId="{23FBC93F-9015-0549-B28C-1C5388CDA729}" sibTransId="{5A94D52C-E6FF-1441-8886-5E6080E89911}"/>
    <dgm:cxn modelId="{3ED33C03-971F-CE45-A7FD-899FFA3D806A}" type="presParOf" srcId="{067AC417-9CB7-9045-85CA-783A0CC55DF6}" destId="{2BB39E40-3C88-E842-8DFC-8FD0F908D142}" srcOrd="0" destOrd="0" presId="urn:microsoft.com/office/officeart/2005/8/layout/hChevron3"/>
    <dgm:cxn modelId="{EA1E739B-CAE7-1645-9E6C-FA3997639106}" type="presParOf" srcId="{067AC417-9CB7-9045-85CA-783A0CC55DF6}" destId="{4D6AC6FF-4427-8645-AC99-C519CECB9F25}" srcOrd="1" destOrd="0" presId="urn:microsoft.com/office/officeart/2005/8/layout/hChevron3"/>
    <dgm:cxn modelId="{32805C3C-7BAB-0643-81BC-90A9568602B4}" type="presParOf" srcId="{067AC417-9CB7-9045-85CA-783A0CC55DF6}" destId="{C0F5FCF4-3EE7-CB43-BDD9-E1F96BBCD07D}" srcOrd="2" destOrd="0" presId="urn:microsoft.com/office/officeart/2005/8/layout/hChevron3"/>
    <dgm:cxn modelId="{80FCD518-749E-5B42-BD19-CC6BEF661B30}" type="presParOf" srcId="{067AC417-9CB7-9045-85CA-783A0CC55DF6}" destId="{1C1031B7-4603-6747-BC81-0C6D45CC6A30}" srcOrd="3" destOrd="0" presId="urn:microsoft.com/office/officeart/2005/8/layout/hChevron3"/>
    <dgm:cxn modelId="{C023A7BB-027A-004A-883C-BDB953C51743}" type="presParOf" srcId="{067AC417-9CB7-9045-85CA-783A0CC55DF6}" destId="{8368DE22-B4B5-8F4B-A741-185A47BD9385}" srcOrd="4" destOrd="0" presId="urn:microsoft.com/office/officeart/2005/8/layout/hChevron3"/>
    <dgm:cxn modelId="{66E3507F-57DD-C04A-856D-5479744E09A4}" type="presParOf" srcId="{067AC417-9CB7-9045-85CA-783A0CC55DF6}" destId="{78EC0454-B3F3-D442-B2BA-EFBD132ED661}" srcOrd="5" destOrd="0" presId="urn:microsoft.com/office/officeart/2005/8/layout/hChevron3"/>
    <dgm:cxn modelId="{0B419ECF-CB20-CC40-A89A-4FC5647D9216}" type="presParOf" srcId="{067AC417-9CB7-9045-85CA-783A0CC55DF6}" destId="{B4EF79CB-B96F-1145-8DC7-95515344EAC0}" srcOrd="6" destOrd="0" presId="urn:microsoft.com/office/officeart/2005/8/layout/hChevron3"/>
    <dgm:cxn modelId="{99FD694B-94B8-4340-9D53-77B27419EF44}" type="presParOf" srcId="{067AC417-9CB7-9045-85CA-783A0CC55DF6}" destId="{8B530B86-C60E-2744-B9EA-BA0A9723EBE0}" srcOrd="7" destOrd="0" presId="urn:microsoft.com/office/officeart/2005/8/layout/hChevron3"/>
    <dgm:cxn modelId="{9B312272-405D-9C48-AD2C-FF5E159B6B27}" type="presParOf" srcId="{067AC417-9CB7-9045-85CA-783A0CC55DF6}" destId="{27AEE6B9-9D21-DC4B-AFCB-F3495B5A53CF}" srcOrd="8" destOrd="0" presId="urn:microsoft.com/office/officeart/2005/8/layout/hChevron3"/>
    <dgm:cxn modelId="{6936A76A-9568-184F-90FC-8E02FF9FCE76}" type="presParOf" srcId="{067AC417-9CB7-9045-85CA-783A0CC55DF6}" destId="{2162D026-D49B-B945-BC59-A86ED7A330B7}" srcOrd="9" destOrd="0" presId="urn:microsoft.com/office/officeart/2005/8/layout/hChevron3"/>
    <dgm:cxn modelId="{23AF7EE7-9D32-FE4B-9BB3-701322F5781B}" type="presParOf" srcId="{067AC417-9CB7-9045-85CA-783A0CC55DF6}" destId="{4A9A7AC0-C631-AF47-A353-5BB120915752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39E40-3C88-E842-8DFC-8FD0F908D142}">
      <dsp:nvSpPr>
        <dsp:cNvPr id="0" name=""/>
        <dsp:cNvSpPr/>
      </dsp:nvSpPr>
      <dsp:spPr>
        <a:xfrm>
          <a:off x="4115" y="0"/>
          <a:ext cx="2323642" cy="556296"/>
        </a:xfrm>
        <a:prstGeom prst="homePlat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i="1" kern="1200">
              <a:solidFill>
                <a:schemeClr val="accent1"/>
              </a:solidFill>
            </a:rPr>
            <a:t>Screening and enrollment</a:t>
          </a:r>
          <a:endParaRPr lang="en-US" sz="2000" i="1" kern="1200" dirty="0">
            <a:solidFill>
              <a:schemeClr val="accent1"/>
            </a:solidFill>
          </a:endParaRPr>
        </a:p>
      </dsp:txBody>
      <dsp:txXfrm>
        <a:off x="4115" y="0"/>
        <a:ext cx="2184568" cy="556296"/>
      </dsp:txXfrm>
    </dsp:sp>
    <dsp:sp modelId="{C0F5FCF4-3EE7-CB43-BDD9-E1F96BBCD07D}">
      <dsp:nvSpPr>
        <dsp:cNvPr id="0" name=""/>
        <dsp:cNvSpPr/>
      </dsp:nvSpPr>
      <dsp:spPr>
        <a:xfrm>
          <a:off x="1910628" y="0"/>
          <a:ext cx="2135851" cy="556296"/>
        </a:xfrm>
        <a:prstGeom prst="chevron">
          <a:avLst/>
        </a:prstGeom>
        <a:solidFill>
          <a:schemeClr val="accent2">
            <a:shade val="80000"/>
            <a:hueOff val="-14595"/>
            <a:satOff val="3582"/>
            <a:lumOff val="3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chemeClr val="accent1"/>
              </a:solidFill>
            </a:rPr>
            <a:t>Sample collection</a:t>
          </a:r>
        </a:p>
      </dsp:txBody>
      <dsp:txXfrm>
        <a:off x="2188776" y="0"/>
        <a:ext cx="1579555" cy="556296"/>
      </dsp:txXfrm>
    </dsp:sp>
    <dsp:sp modelId="{8368DE22-B4B5-8F4B-A741-185A47BD9385}">
      <dsp:nvSpPr>
        <dsp:cNvPr id="0" name=""/>
        <dsp:cNvSpPr/>
      </dsp:nvSpPr>
      <dsp:spPr>
        <a:xfrm>
          <a:off x="3629349" y="0"/>
          <a:ext cx="2246077" cy="556296"/>
        </a:xfrm>
        <a:prstGeom prst="chevron">
          <a:avLst/>
        </a:prstGeom>
        <a:solidFill>
          <a:schemeClr val="accent2">
            <a:shade val="80000"/>
            <a:hueOff val="-29191"/>
            <a:satOff val="7163"/>
            <a:lumOff val="6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>
              <a:solidFill>
                <a:schemeClr val="accent1"/>
              </a:solidFill>
            </a:rPr>
            <a:t>Processing</a:t>
          </a:r>
          <a:endParaRPr lang="en-US" sz="1800" i="1" kern="1200" dirty="0">
            <a:solidFill>
              <a:schemeClr val="accent1"/>
            </a:solidFill>
          </a:endParaRPr>
        </a:p>
      </dsp:txBody>
      <dsp:txXfrm>
        <a:off x="3907497" y="0"/>
        <a:ext cx="1689781" cy="556296"/>
      </dsp:txXfrm>
    </dsp:sp>
    <dsp:sp modelId="{B4EF79CB-B96F-1145-8DC7-95515344EAC0}">
      <dsp:nvSpPr>
        <dsp:cNvPr id="0" name=""/>
        <dsp:cNvSpPr/>
      </dsp:nvSpPr>
      <dsp:spPr>
        <a:xfrm>
          <a:off x="5458297" y="0"/>
          <a:ext cx="2085649" cy="556296"/>
        </a:xfrm>
        <a:prstGeom prst="chevron">
          <a:avLst/>
        </a:prstGeom>
        <a:solidFill>
          <a:schemeClr val="accent2">
            <a:shade val="80000"/>
            <a:hueOff val="-43786"/>
            <a:satOff val="10745"/>
            <a:lumOff val="10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>
              <a:solidFill>
                <a:schemeClr val="accent1"/>
              </a:solidFill>
            </a:rPr>
            <a:t>Analysis</a:t>
          </a:r>
          <a:endParaRPr lang="en-US" sz="1800" i="1" kern="1200" dirty="0">
            <a:solidFill>
              <a:schemeClr val="accent1"/>
            </a:solidFill>
          </a:endParaRPr>
        </a:p>
      </dsp:txBody>
      <dsp:txXfrm>
        <a:off x="5736445" y="0"/>
        <a:ext cx="1529353" cy="556296"/>
      </dsp:txXfrm>
    </dsp:sp>
    <dsp:sp modelId="{27AEE6B9-9D21-DC4B-AFCB-F3495B5A53CF}">
      <dsp:nvSpPr>
        <dsp:cNvPr id="0" name=""/>
        <dsp:cNvSpPr/>
      </dsp:nvSpPr>
      <dsp:spPr>
        <a:xfrm>
          <a:off x="7126817" y="0"/>
          <a:ext cx="2085649" cy="556296"/>
        </a:xfrm>
        <a:prstGeom prst="chevron">
          <a:avLst/>
        </a:prstGeom>
        <a:solidFill>
          <a:schemeClr val="accent2">
            <a:shade val="80000"/>
            <a:hueOff val="-58382"/>
            <a:satOff val="14326"/>
            <a:lumOff val="13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>
              <a:solidFill>
                <a:schemeClr val="accent1"/>
              </a:solidFill>
            </a:rPr>
            <a:t>Reporting</a:t>
          </a:r>
          <a:endParaRPr lang="en-US" sz="1800" i="1" kern="1200" dirty="0">
            <a:solidFill>
              <a:schemeClr val="accent1"/>
            </a:solidFill>
          </a:endParaRPr>
        </a:p>
      </dsp:txBody>
      <dsp:txXfrm>
        <a:off x="7404965" y="0"/>
        <a:ext cx="1529353" cy="556296"/>
      </dsp:txXfrm>
    </dsp:sp>
    <dsp:sp modelId="{4A9A7AC0-C631-AF47-A353-5BB120915752}">
      <dsp:nvSpPr>
        <dsp:cNvPr id="0" name=""/>
        <dsp:cNvSpPr/>
      </dsp:nvSpPr>
      <dsp:spPr>
        <a:xfrm>
          <a:off x="8795336" y="0"/>
          <a:ext cx="2667420" cy="556296"/>
        </a:xfrm>
        <a:prstGeom prst="chevron">
          <a:avLst/>
        </a:prstGeom>
        <a:solidFill>
          <a:schemeClr val="accent2">
            <a:shade val="80000"/>
            <a:hueOff val="-72977"/>
            <a:satOff val="17908"/>
            <a:lumOff val="172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 dirty="0">
              <a:solidFill>
                <a:schemeClr val="accent1"/>
              </a:solidFill>
            </a:rPr>
            <a:t>Cause of death determination</a:t>
          </a:r>
        </a:p>
      </dsp:txBody>
      <dsp:txXfrm>
        <a:off x="9073484" y="0"/>
        <a:ext cx="2111124" cy="556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39E40-3C88-E842-8DFC-8FD0F908D142}">
      <dsp:nvSpPr>
        <dsp:cNvPr id="0" name=""/>
        <dsp:cNvSpPr/>
      </dsp:nvSpPr>
      <dsp:spPr>
        <a:xfrm>
          <a:off x="960" y="0"/>
          <a:ext cx="2053524" cy="393703"/>
        </a:xfrm>
        <a:prstGeom prst="homePlat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i="1" kern="1200" dirty="0">
              <a:solidFill>
                <a:schemeClr val="accent1"/>
              </a:solidFill>
            </a:rPr>
            <a:t>Screening and enrollment</a:t>
          </a:r>
        </a:p>
      </dsp:txBody>
      <dsp:txXfrm>
        <a:off x="960" y="0"/>
        <a:ext cx="1955098" cy="393703"/>
      </dsp:txXfrm>
    </dsp:sp>
    <dsp:sp modelId="{C0F5FCF4-3EE7-CB43-BDD9-E1F96BBCD07D}">
      <dsp:nvSpPr>
        <dsp:cNvPr id="0" name=""/>
        <dsp:cNvSpPr/>
      </dsp:nvSpPr>
      <dsp:spPr>
        <a:xfrm>
          <a:off x="1712039" y="0"/>
          <a:ext cx="1753439" cy="393703"/>
        </a:xfrm>
        <a:prstGeom prst="chevron">
          <a:avLst/>
        </a:prstGeom>
        <a:solidFill>
          <a:schemeClr val="accent2">
            <a:shade val="80000"/>
            <a:hueOff val="-14595"/>
            <a:satOff val="3582"/>
            <a:lumOff val="3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>
              <a:solidFill>
                <a:schemeClr val="accent1"/>
              </a:solidFill>
            </a:rPr>
            <a:t>Sample collection</a:t>
          </a:r>
          <a:endParaRPr lang="en-US" sz="1400" i="1" kern="1200" dirty="0">
            <a:solidFill>
              <a:schemeClr val="accent1"/>
            </a:solidFill>
          </a:endParaRPr>
        </a:p>
      </dsp:txBody>
      <dsp:txXfrm>
        <a:off x="1908891" y="0"/>
        <a:ext cx="1359736" cy="393703"/>
      </dsp:txXfrm>
    </dsp:sp>
    <dsp:sp modelId="{8368DE22-B4B5-8F4B-A741-185A47BD9385}">
      <dsp:nvSpPr>
        <dsp:cNvPr id="0" name=""/>
        <dsp:cNvSpPr/>
      </dsp:nvSpPr>
      <dsp:spPr>
        <a:xfrm>
          <a:off x="3123033" y="0"/>
          <a:ext cx="1843930" cy="393703"/>
        </a:xfrm>
        <a:prstGeom prst="chevron">
          <a:avLst/>
        </a:prstGeom>
        <a:solidFill>
          <a:schemeClr val="accent2">
            <a:shade val="80000"/>
            <a:hueOff val="-29191"/>
            <a:satOff val="7163"/>
            <a:lumOff val="6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>
              <a:solidFill>
                <a:schemeClr val="accent1"/>
              </a:solidFill>
            </a:rPr>
            <a:t>Processing</a:t>
          </a:r>
          <a:endParaRPr lang="en-US" sz="1400" i="1" kern="1200" dirty="0">
            <a:solidFill>
              <a:schemeClr val="accent1"/>
            </a:solidFill>
          </a:endParaRPr>
        </a:p>
      </dsp:txBody>
      <dsp:txXfrm>
        <a:off x="3319885" y="0"/>
        <a:ext cx="1450227" cy="393703"/>
      </dsp:txXfrm>
    </dsp:sp>
    <dsp:sp modelId="{B4EF79CB-B96F-1145-8DC7-95515344EAC0}">
      <dsp:nvSpPr>
        <dsp:cNvPr id="0" name=""/>
        <dsp:cNvSpPr/>
      </dsp:nvSpPr>
      <dsp:spPr>
        <a:xfrm>
          <a:off x="4624519" y="0"/>
          <a:ext cx="1712226" cy="393703"/>
        </a:xfrm>
        <a:prstGeom prst="chevron">
          <a:avLst/>
        </a:prstGeom>
        <a:solidFill>
          <a:schemeClr val="accent2">
            <a:shade val="80000"/>
            <a:hueOff val="-43786"/>
            <a:satOff val="10745"/>
            <a:lumOff val="10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>
              <a:solidFill>
                <a:schemeClr val="accent1"/>
              </a:solidFill>
            </a:rPr>
            <a:t>Analysis</a:t>
          </a:r>
          <a:endParaRPr lang="en-US" sz="1400" i="1" kern="1200" dirty="0">
            <a:solidFill>
              <a:schemeClr val="accent1"/>
            </a:solidFill>
          </a:endParaRPr>
        </a:p>
      </dsp:txBody>
      <dsp:txXfrm>
        <a:off x="4821371" y="0"/>
        <a:ext cx="1318523" cy="393703"/>
      </dsp:txXfrm>
    </dsp:sp>
    <dsp:sp modelId="{27AEE6B9-9D21-DC4B-AFCB-F3495B5A53CF}">
      <dsp:nvSpPr>
        <dsp:cNvPr id="0" name=""/>
        <dsp:cNvSpPr/>
      </dsp:nvSpPr>
      <dsp:spPr>
        <a:xfrm>
          <a:off x="5994300" y="0"/>
          <a:ext cx="1712226" cy="393703"/>
        </a:xfrm>
        <a:prstGeom prst="chevron">
          <a:avLst/>
        </a:prstGeom>
        <a:solidFill>
          <a:schemeClr val="accent2">
            <a:shade val="80000"/>
            <a:hueOff val="-58382"/>
            <a:satOff val="14326"/>
            <a:lumOff val="13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>
              <a:solidFill>
                <a:schemeClr val="accent1"/>
              </a:solidFill>
            </a:rPr>
            <a:t>Reporting</a:t>
          </a:r>
        </a:p>
      </dsp:txBody>
      <dsp:txXfrm>
        <a:off x="6191152" y="0"/>
        <a:ext cx="1318523" cy="393703"/>
      </dsp:txXfrm>
    </dsp:sp>
    <dsp:sp modelId="{4A9A7AC0-C631-AF47-A353-5BB120915752}">
      <dsp:nvSpPr>
        <dsp:cNvPr id="0" name=""/>
        <dsp:cNvSpPr/>
      </dsp:nvSpPr>
      <dsp:spPr>
        <a:xfrm>
          <a:off x="7364081" y="0"/>
          <a:ext cx="2189834" cy="393703"/>
        </a:xfrm>
        <a:prstGeom prst="chevron">
          <a:avLst/>
        </a:prstGeom>
        <a:solidFill>
          <a:schemeClr val="accent2">
            <a:shade val="80000"/>
            <a:hueOff val="-72977"/>
            <a:satOff val="17908"/>
            <a:lumOff val="172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>
              <a:solidFill>
                <a:schemeClr val="accent1"/>
              </a:solidFill>
            </a:rPr>
            <a:t>Cause of death determination</a:t>
          </a:r>
        </a:p>
      </dsp:txBody>
      <dsp:txXfrm>
        <a:off x="7560933" y="0"/>
        <a:ext cx="1796131" cy="393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0.25408</cdr:x>
      <cdr:y>0.65953</cdr:y>
    </cdr:from>
    <cdr:to>
      <cdr:x>0.36152</cdr:x>
      <cdr:y>0.79288</cdr:y>
    </cdr:to>
    <cdr:sp macro="" textlink="">
      <cdr:nvSpPr>
        <cdr:cNvPr id="2" name="TextBox 29">
          <a:extLst xmlns:a="http://schemas.openxmlformats.org/drawingml/2006/main">
            <a:ext uri="{FF2B5EF4-FFF2-40B4-BE49-F238E27FC236}">
              <a16:creationId xmlns:a16="http://schemas.microsoft.com/office/drawing/2014/main" id="{B39D6D4A-0A3A-4D86-B837-915C59B86E1E}"/>
            </a:ext>
          </a:extLst>
        </cdr:cNvPr>
        <cdr:cNvSpPr txBox="1"/>
      </cdr:nvSpPr>
      <cdr:spPr>
        <a:xfrm xmlns:a="http://schemas.openxmlformats.org/drawingml/2006/main">
          <a:off x="3060291" y="1978835"/>
          <a:ext cx="12940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dirty="0">
              <a:solidFill>
                <a:srgbClr val="002060"/>
              </a:solidFill>
            </a:rPr>
            <a:t>$</a:t>
          </a:r>
          <a:r>
            <a:rPr lang="en-US" sz="2000" b="1" dirty="0">
              <a:solidFill>
                <a:srgbClr val="03519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6,535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82613-AB08-4618-AAE0-03F724BC41B5}" type="datetimeFigureOut">
              <a:rPr lang="en-US" smtClean="0"/>
              <a:t>9/16/20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2C93E-2FBD-4CE1-8972-A9B708808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90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we care</a:t>
            </a:r>
          </a:p>
          <a:p>
            <a:r>
              <a:rPr lang="en-US" dirty="0"/>
              <a:t>What we did</a:t>
            </a:r>
          </a:p>
          <a:p>
            <a:r>
              <a:rPr lang="en-US" dirty="0"/>
              <a:t>What we found</a:t>
            </a:r>
          </a:p>
          <a:p>
            <a:r>
              <a:rPr lang="en-US" dirty="0"/>
              <a:t>What it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62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99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** pull out point about infrastructure (</a:t>
            </a:r>
            <a:r>
              <a:rPr lang="en-US"/>
              <a:t>pre-existing)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71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402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23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we care</a:t>
            </a:r>
          </a:p>
          <a:p>
            <a:r>
              <a:rPr lang="en-US" dirty="0"/>
              <a:t>What we did</a:t>
            </a:r>
          </a:p>
          <a:p>
            <a:r>
              <a:rPr lang="en-US" dirty="0"/>
              <a:t>What we found</a:t>
            </a:r>
          </a:p>
          <a:p>
            <a:r>
              <a:rPr lang="en-US" dirty="0"/>
              <a:t>What it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22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that all costs are incurred in a single year; not discounting costs.</a:t>
            </a:r>
          </a:p>
          <a:p>
            <a:r>
              <a:rPr lang="en-US" dirty="0"/>
              <a:t>We are not accounting for program administration costs at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26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that all costs are incurred in a single year; not discounting costs.</a:t>
            </a:r>
          </a:p>
          <a:p>
            <a:r>
              <a:rPr lang="en-US" dirty="0"/>
              <a:t>We are not accounting for program administration costs at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3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Assuming that all costs are incurred in a single year; not discounting costs.</a:t>
            </a:r>
          </a:p>
          <a:p>
            <a:r>
              <a:rPr lang="en-US" dirty="0"/>
              <a:t>We are not accounting for program administration costs at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21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+ dynamics of sample collection percent of samples collected under specific method, types of samples, in-facility or in-community.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44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+ dynamics of sample collection percent of samples collected under specific method, types of samples, in-facility or in-community.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50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+ dynamics of sample collection percent of samples collected under specific method, types of samples, in-facility or in-community.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6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+HEMATOLOGY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4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Site 4 conducts only one histology test per case, while other sites conduct upward of 12 and up to 27.</a:t>
            </a:r>
          </a:p>
          <a:p>
            <a:r>
              <a:rPr lang="en-US" dirty="0"/>
              <a:t>The test costs at Site 4 are not overwhelmingly higher than other reported costs.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2C93E-2FBD-4CE1-8972-A9B7088086C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8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0B419F7-F78A-4446-A960-0D9A48157E7D}"/>
              </a:ext>
            </a:extLst>
          </p:cNvPr>
          <p:cNvSpPr/>
          <p:nvPr userDrawn="1"/>
        </p:nvSpPr>
        <p:spPr>
          <a:xfrm>
            <a:off x="-8020" y="3187045"/>
            <a:ext cx="12192000" cy="3692324"/>
          </a:xfrm>
          <a:prstGeom prst="rect">
            <a:avLst/>
          </a:prstGeom>
          <a:solidFill>
            <a:srgbClr val="E2EC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E01A42-75A8-4047-80B6-BBCFAE8A3255}"/>
              </a:ext>
            </a:extLst>
          </p:cNvPr>
          <p:cNvSpPr/>
          <p:nvPr userDrawn="1"/>
        </p:nvSpPr>
        <p:spPr>
          <a:xfrm>
            <a:off x="0" y="-36576"/>
            <a:ext cx="12192000" cy="3692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598CCA-DE07-472E-B6D5-4B03F5372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8020" y="65093"/>
            <a:ext cx="2157663" cy="35925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AC68F7-3F2C-40EF-87C8-5E2ED06A0D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9550360" y="-36097"/>
            <a:ext cx="2637629" cy="36215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4C3E77-F737-4E9B-B249-A4BAD02D5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9043"/>
            <a:ext cx="9144000" cy="1565416"/>
          </a:xfrm>
        </p:spPr>
        <p:txBody>
          <a:bodyPr anchor="b"/>
          <a:lstStyle>
            <a:lvl1pPr algn="ctr">
              <a:defRPr sz="6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FFAA7-0FE7-44C9-8567-AABCB6187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26534"/>
            <a:ext cx="9144000" cy="7153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53E11-7041-4391-8FBC-8BB20B5C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77E9DA-7D8D-4C76-8A02-15D69FF4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2474" y="5436914"/>
            <a:ext cx="2766646" cy="133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06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82D8-3513-4485-B0B4-3FC5C068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F8358-388C-43BB-BC09-6F43ABC8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8A45B-4BF3-44A5-A17A-CEABBE5B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300" y="6356350"/>
            <a:ext cx="533400" cy="365125"/>
          </a:xfrm>
        </p:spPr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6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bg>
      <p:bgPr>
        <a:gradFill>
          <a:gsLst>
            <a:gs pos="61000">
              <a:srgbClr val="035191"/>
            </a:gs>
            <a:gs pos="34000">
              <a:srgbClr val="C7D5E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333F-3FE2-422B-A5F9-430AEEE6A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73815"/>
            <a:ext cx="10515600" cy="1133475"/>
          </a:xfrm>
        </p:spPr>
        <p:txBody>
          <a:bodyPr anchor="b">
            <a:normAutofit/>
          </a:bodyPr>
          <a:lstStyle>
            <a:lvl1pPr>
              <a:defRPr sz="4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30080-CF8E-4A5B-8599-9BBA1639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E308A-ED3E-4417-ADF0-B5FEF915C0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182" y="5743648"/>
            <a:ext cx="2090967" cy="101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26E3-CC15-47DE-AB8B-BAAAA15DB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D1787-ACED-41EB-ACE3-9787EB271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F4178-DCB7-471A-AE6A-C9425748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F2361-9A5F-4B9B-B73D-F6A0BE5B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3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86A82-C90E-4E79-9752-EA81C0CD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A60AC8-6958-4EEE-8598-796C51A4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2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617E5-B074-49EE-AF34-7BDBBC42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80ED57C-E350-4AE7-ADB4-48E6E8E9ADCE}"/>
              </a:ext>
            </a:extLst>
          </p:cNvPr>
          <p:cNvGrpSpPr/>
          <p:nvPr userDrawn="1"/>
        </p:nvGrpSpPr>
        <p:grpSpPr>
          <a:xfrm>
            <a:off x="0" y="0"/>
            <a:ext cx="12192000" cy="1542927"/>
            <a:chOff x="0" y="0"/>
            <a:chExt cx="12192000" cy="154292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2AE647E-636D-408B-88D0-094CF1A12E7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alphaModFix/>
            </a:blip>
            <a:srcRect l="48212" t="31391" r="37998" b="3344"/>
            <a:stretch/>
          </p:blipFill>
          <p:spPr>
            <a:xfrm>
              <a:off x="0" y="0"/>
              <a:ext cx="3525078" cy="154292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5DBB230-70B2-4E93-A3A0-DA00E92E06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alphaModFix/>
            </a:blip>
            <a:srcRect l="1970" t="31391" b="3344"/>
            <a:stretch/>
          </p:blipFill>
          <p:spPr>
            <a:xfrm>
              <a:off x="3525078" y="0"/>
              <a:ext cx="8666922" cy="1542927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E5038-4CDD-425A-92A0-43029648C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0627B-DB49-447C-8860-A92C38481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2880" y="6365814"/>
            <a:ext cx="5090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35191"/>
                </a:solidFill>
              </a:defRPr>
            </a:lvl1pPr>
          </a:lstStyle>
          <a:p>
            <a:fld id="{BBFB9FEF-D708-4EA6-B4CA-8F3815B99BC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5A1802-1CD6-4CE6-8BEA-F8459A065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88" y="344557"/>
            <a:ext cx="10515600" cy="1198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C526555-EDBB-493F-ABB7-4C0D6C179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10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4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3519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diagramLayout" Target="../diagrams/layou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11" Type="http://schemas.openxmlformats.org/officeDocument/2006/relationships/diagramData" Target="../diagrams/data2.xml"/><Relationship Id="rId5" Type="http://schemas.openxmlformats.org/officeDocument/2006/relationships/image" Target="../media/image14.png"/><Relationship Id="rId15" Type="http://schemas.microsoft.com/office/2007/relationships/diagramDrawing" Target="../diagrams/drawing2.xml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Relationship Id="rId14" Type="http://schemas.openxmlformats.org/officeDocument/2006/relationships/diagramColors" Target="../diagrams/colors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C38941-5150-4102-A2B1-FD126E31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9043"/>
            <a:ext cx="9144000" cy="1565416"/>
          </a:xfrm>
        </p:spPr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 Cost Analysis</a:t>
            </a:r>
            <a:b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Interim Results</a:t>
            </a:r>
            <a:endParaRPr lang="en-US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F69EBD8-B946-4795-87B5-412813D48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86075"/>
            <a:ext cx="9144000" cy="733425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Laura Morrison, Elizabeth Brown, Tia Paganelli, and Norman Goco</a:t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September 17, 2020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54F55-BFF9-40AE-A7A1-12B5B2E56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FB9FEF-D708-4EA6-B4CA-8F3815B99B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81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MITS Sampling by Site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D073E0A-CED8-41A3-BB8A-62F66FAB35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641264"/>
              </p:ext>
            </p:extLst>
          </p:nvPr>
        </p:nvGraphicFramePr>
        <p:xfrm>
          <a:off x="21772" y="1542927"/>
          <a:ext cx="12148455" cy="5315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5903">
                  <a:extLst>
                    <a:ext uri="{9D8B030D-6E8A-4147-A177-3AD203B41FA5}">
                      <a16:colId xmlns:a16="http://schemas.microsoft.com/office/drawing/2014/main" val="150718954"/>
                    </a:ext>
                  </a:extLst>
                </a:gridCol>
                <a:gridCol w="2443138">
                  <a:extLst>
                    <a:ext uri="{9D8B030D-6E8A-4147-A177-3AD203B41FA5}">
                      <a16:colId xmlns:a16="http://schemas.microsoft.com/office/drawing/2014/main" val="1679103967"/>
                    </a:ext>
                  </a:extLst>
                </a:gridCol>
                <a:gridCol w="2443138">
                  <a:extLst>
                    <a:ext uri="{9D8B030D-6E8A-4147-A177-3AD203B41FA5}">
                      <a16:colId xmlns:a16="http://schemas.microsoft.com/office/drawing/2014/main" val="1333811885"/>
                    </a:ext>
                  </a:extLst>
                </a:gridCol>
                <a:gridCol w="2443138">
                  <a:extLst>
                    <a:ext uri="{9D8B030D-6E8A-4147-A177-3AD203B41FA5}">
                      <a16:colId xmlns:a16="http://schemas.microsoft.com/office/drawing/2014/main" val="3798604254"/>
                    </a:ext>
                  </a:extLst>
                </a:gridCol>
                <a:gridCol w="2443138">
                  <a:extLst>
                    <a:ext uri="{9D8B030D-6E8A-4147-A177-3AD203B41FA5}">
                      <a16:colId xmlns:a16="http://schemas.microsoft.com/office/drawing/2014/main" val="3131115473"/>
                    </a:ext>
                  </a:extLst>
                </a:gridCol>
              </a:tblGrid>
              <a:tr h="472559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6351"/>
                  </a:ext>
                </a:extLst>
              </a:tr>
              <a:tr h="157439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Sampling methods used 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(% used)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Needle Only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Needle Only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Needle Only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(100%)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Needle Only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(95%)</a:t>
                      </a:r>
                    </a:p>
                    <a:p>
                      <a:pPr algn="ctr"/>
                      <a:endParaRPr lang="en-US" sz="400" b="1" dirty="0">
                        <a:solidFill>
                          <a:srgbClr val="0070C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Needle + Ultrasound 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28187"/>
                  </a:ext>
                </a:extLst>
              </a:tr>
              <a:tr h="913614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Sample collection location 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(facility or community)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603095"/>
                  </a:ext>
                </a:extLst>
              </a:tr>
              <a:tr h="2354504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Samples collected 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(quantity + type)</a:t>
                      </a:r>
                      <a:endParaRPr lang="en-US" sz="16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samples / case</a:t>
                      </a:r>
                    </a:p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Brain, lung, liver, blood, CSF, marrow, lesions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 samples / case</a:t>
                      </a:r>
                    </a:p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Brain, lung, liver, blood,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csf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skin, pleural effusion, lesions, cancerous masses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 samples / case</a:t>
                      </a:r>
                    </a:p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Brain, lung, liver, blood,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csf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placenta, skin, lesions, cancerous masses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samples / case</a:t>
                      </a:r>
                    </a:p>
                    <a:p>
                      <a:pPr algn="ctr"/>
                      <a:endParaRPr lang="en-US" sz="18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Brain, lung, liver, placenta, lesions, abdominal organs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26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48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MITS Sites included in Cost Study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D073E0A-CED8-41A3-BB8A-62F66FAB35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954762"/>
              </p:ext>
            </p:extLst>
          </p:nvPr>
        </p:nvGraphicFramePr>
        <p:xfrm>
          <a:off x="164891" y="1542927"/>
          <a:ext cx="12005337" cy="5315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0497">
                  <a:extLst>
                    <a:ext uri="{9D8B030D-6E8A-4147-A177-3AD203B41FA5}">
                      <a16:colId xmlns:a16="http://schemas.microsoft.com/office/drawing/2014/main" val="150718954"/>
                    </a:ext>
                  </a:extLst>
                </a:gridCol>
                <a:gridCol w="2531210">
                  <a:extLst>
                    <a:ext uri="{9D8B030D-6E8A-4147-A177-3AD203B41FA5}">
                      <a16:colId xmlns:a16="http://schemas.microsoft.com/office/drawing/2014/main" val="1679103967"/>
                    </a:ext>
                  </a:extLst>
                </a:gridCol>
                <a:gridCol w="2831297">
                  <a:extLst>
                    <a:ext uri="{9D8B030D-6E8A-4147-A177-3AD203B41FA5}">
                      <a16:colId xmlns:a16="http://schemas.microsoft.com/office/drawing/2014/main" val="1333811885"/>
                    </a:ext>
                  </a:extLst>
                </a:gridCol>
                <a:gridCol w="2356977">
                  <a:extLst>
                    <a:ext uri="{9D8B030D-6E8A-4147-A177-3AD203B41FA5}">
                      <a16:colId xmlns:a16="http://schemas.microsoft.com/office/drawing/2014/main" val="3798604254"/>
                    </a:ext>
                  </a:extLst>
                </a:gridCol>
                <a:gridCol w="2405356">
                  <a:extLst>
                    <a:ext uri="{9D8B030D-6E8A-4147-A177-3AD203B41FA5}">
                      <a16:colId xmlns:a16="http://schemas.microsoft.com/office/drawing/2014/main" val="3131115473"/>
                    </a:ext>
                  </a:extLst>
                </a:gridCol>
              </a:tblGrid>
              <a:tr h="520255">
                <a:tc>
                  <a:txBody>
                    <a:bodyPr/>
                    <a:lstStyle/>
                    <a:p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6351"/>
                  </a:ext>
                </a:extLst>
              </a:tr>
              <a:tr h="231023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Quantity of tests conducted per case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(average)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28187"/>
                  </a:ext>
                </a:extLst>
              </a:tr>
              <a:tr h="248458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 of tests conducted per case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(average)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Histology (5)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Microbiology (5)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stains (17)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Histology (5)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Microbiology (6)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Biochemistry/Serology (9)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Hematology (2)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stains (.2)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Histology (4)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Microbiology (4)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IHC (1.2)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stains (3)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Histology (1)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Special stains (.1)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22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77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C2A09-5FD9-4086-A62F-B8E5E42A4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Interim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016425-1C9E-4668-AFB4-1EDB3559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66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88" y="344557"/>
            <a:ext cx="11492342" cy="119837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Incremental cost to conduct MITS (cost per case)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3642092-A919-464D-9CCC-B48541CF0F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803188"/>
              </p:ext>
            </p:extLst>
          </p:nvPr>
        </p:nvGraphicFramePr>
        <p:xfrm>
          <a:off x="700686" y="1739102"/>
          <a:ext cx="11021621" cy="3885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9FF29A0-D62E-4AFE-80EE-E1F798AA8230}"/>
              </a:ext>
            </a:extLst>
          </p:cNvPr>
          <p:cNvSpPr txBox="1"/>
          <p:nvPr/>
        </p:nvSpPr>
        <p:spPr>
          <a:xfrm>
            <a:off x="543560" y="5875248"/>
            <a:ext cx="980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 kits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b="1" dirty="0">
                <a:solidFill>
                  <a:srgbClr val="E06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</a:t>
            </a:r>
            <a:r>
              <a:rPr lang="en-US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costs drive the marginal cost of conducting MITS.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 kits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 may be reduced if produced at scale or sourced locally.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7C814A-61EA-4377-849C-10FEDEE2B502}"/>
              </a:ext>
            </a:extLst>
          </p:cNvPr>
          <p:cNvSpPr txBox="1"/>
          <p:nvPr/>
        </p:nvSpPr>
        <p:spPr>
          <a:xfrm>
            <a:off x="3441409" y="1840843"/>
            <a:ext cx="92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5191"/>
                </a:solidFill>
              </a:rPr>
              <a:t>$889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28B820-915F-464B-B64E-3224CA78EA36}"/>
              </a:ext>
            </a:extLst>
          </p:cNvPr>
          <p:cNvSpPr txBox="1"/>
          <p:nvPr/>
        </p:nvSpPr>
        <p:spPr>
          <a:xfrm>
            <a:off x="5126857" y="1649428"/>
            <a:ext cx="118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5191"/>
                </a:solidFill>
              </a:rPr>
              <a:t>$1,028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8AB2AE-2C21-4A7D-A6AF-2D6EA355F1A4}"/>
              </a:ext>
            </a:extLst>
          </p:cNvPr>
          <p:cNvSpPr txBox="1"/>
          <p:nvPr/>
        </p:nvSpPr>
        <p:spPr>
          <a:xfrm>
            <a:off x="6945108" y="1797323"/>
            <a:ext cx="118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5191"/>
                </a:solidFill>
              </a:rPr>
              <a:t>$906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543D5A-6AD7-432A-9F81-C40A5E5D979F}"/>
              </a:ext>
            </a:extLst>
          </p:cNvPr>
          <p:cNvSpPr txBox="1"/>
          <p:nvPr/>
        </p:nvSpPr>
        <p:spPr>
          <a:xfrm>
            <a:off x="8684301" y="2220928"/>
            <a:ext cx="118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5191"/>
                </a:solidFill>
              </a:rPr>
              <a:t>$609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2ED527-4741-4EF0-9DA6-861A5DDBC23C}"/>
              </a:ext>
            </a:extLst>
          </p:cNvPr>
          <p:cNvSpPr txBox="1"/>
          <p:nvPr/>
        </p:nvSpPr>
        <p:spPr>
          <a:xfrm>
            <a:off x="10465984" y="1847440"/>
            <a:ext cx="118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5191"/>
                </a:solidFill>
              </a:rPr>
              <a:t>$858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7F4AD2-8BBB-4D07-991C-DFD2A1FF58E2}"/>
              </a:ext>
            </a:extLst>
          </p:cNvPr>
          <p:cNvSpPr txBox="1"/>
          <p:nvPr/>
        </p:nvSpPr>
        <p:spPr>
          <a:xfrm>
            <a:off x="543560" y="4395790"/>
            <a:ext cx="6096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5"/>
                </a:solidFill>
              </a:rPr>
              <a:t>*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23D8E6-00C9-4919-9B0E-6017DEFBBDD0}"/>
              </a:ext>
            </a:extLst>
          </p:cNvPr>
          <p:cNvSpPr txBox="1"/>
          <p:nvPr/>
        </p:nvSpPr>
        <p:spPr>
          <a:xfrm>
            <a:off x="543560" y="4978251"/>
            <a:ext cx="914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5"/>
                </a:solidFill>
              </a:rPr>
              <a:t>*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4C82D5-6892-4662-9CA3-B1B9995D5591}"/>
              </a:ext>
            </a:extLst>
          </p:cNvPr>
          <p:cNvSpPr txBox="1"/>
          <p:nvPr/>
        </p:nvSpPr>
        <p:spPr>
          <a:xfrm>
            <a:off x="543560" y="3827816"/>
            <a:ext cx="914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5"/>
                </a:solidFill>
              </a:rPr>
              <a:t>*</a:t>
            </a:r>
          </a:p>
        </p:txBody>
      </p:sp>
      <p:graphicFrame>
        <p:nvGraphicFramePr>
          <p:cNvPr id="28" name="Table 9">
            <a:extLst>
              <a:ext uri="{FF2B5EF4-FFF2-40B4-BE49-F238E27FC236}">
                <a16:creationId xmlns:a16="http://schemas.microsoft.com/office/drawing/2014/main" id="{366A7E03-A619-4219-8632-8D947AA89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98329"/>
              </p:ext>
            </p:extLst>
          </p:nvPr>
        </p:nvGraphicFramePr>
        <p:xfrm>
          <a:off x="2998033" y="3572502"/>
          <a:ext cx="872427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4854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1744854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1744854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1744854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1744854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25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146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AD1E-BBB9-4110-A67D-F4CA99200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cost per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EEBB8-D7EC-44A3-A8F6-A7177D00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0401FD3-EE43-40C0-A8FD-EEE3EA4DD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573962"/>
              </p:ext>
            </p:extLst>
          </p:nvPr>
        </p:nvGraphicFramePr>
        <p:xfrm>
          <a:off x="838200" y="1825625"/>
          <a:ext cx="10515600" cy="3301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1FC9986-B099-47CD-8326-B10B29391E6B}"/>
              </a:ext>
            </a:extLst>
          </p:cNvPr>
          <p:cNvSpPr txBox="1"/>
          <p:nvPr/>
        </p:nvSpPr>
        <p:spPr>
          <a:xfrm>
            <a:off x="622300" y="5747888"/>
            <a:ext cx="10174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 not performed at sites include molecular, cytology, TAC PCR, Traditional PCR.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6F5C0-5604-4870-BED1-0D77EF642E59}"/>
              </a:ext>
            </a:extLst>
          </p:cNvPr>
          <p:cNvSpPr txBox="1"/>
          <p:nvPr/>
        </p:nvSpPr>
        <p:spPr>
          <a:xfrm>
            <a:off x="622300" y="5409334"/>
            <a:ext cx="10174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costs vary little by site.</a:t>
            </a:r>
          </a:p>
        </p:txBody>
      </p:sp>
    </p:spTree>
    <p:extLst>
      <p:ext uri="{BB962C8B-B14F-4D97-AF65-F5344CB8AC3E}">
        <p14:creationId xmlns:p14="http://schemas.microsoft.com/office/powerpoint/2010/main" val="1144345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66F9-7D5D-43C8-9DAC-15FEA2C5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cost per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5E450-2D1D-4496-9392-4536DA27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A67E34C-D2CE-4C6F-B751-72F9AF1B54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550731"/>
              </p:ext>
            </p:extLst>
          </p:nvPr>
        </p:nvGraphicFramePr>
        <p:xfrm>
          <a:off x="889000" y="2410849"/>
          <a:ext cx="10257384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9B1555D-38D8-4464-B512-0830411D828F}"/>
              </a:ext>
            </a:extLst>
          </p:cNvPr>
          <p:cNvSpPr txBox="1"/>
          <p:nvPr/>
        </p:nvSpPr>
        <p:spPr>
          <a:xfrm>
            <a:off x="1477160" y="1753805"/>
            <a:ext cx="1123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tests/case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0B4508-AA2B-4681-9BD0-B5DB0C3E311B}"/>
              </a:ext>
            </a:extLst>
          </p:cNvPr>
          <p:cNvSpPr txBox="1"/>
          <p:nvPr/>
        </p:nvSpPr>
        <p:spPr>
          <a:xfrm>
            <a:off x="3476565" y="1764518"/>
            <a:ext cx="112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22.2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tests/case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344FCA-2C5A-4FB2-8780-9E66684BAA6E}"/>
              </a:ext>
            </a:extLst>
          </p:cNvPr>
          <p:cNvSpPr txBox="1"/>
          <p:nvPr/>
        </p:nvSpPr>
        <p:spPr>
          <a:xfrm>
            <a:off x="5479085" y="1764518"/>
            <a:ext cx="112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12.2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tests/case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87F166-3678-4E5D-8DD4-E7886BCABF97}"/>
              </a:ext>
            </a:extLst>
          </p:cNvPr>
          <p:cNvSpPr txBox="1"/>
          <p:nvPr/>
        </p:nvSpPr>
        <p:spPr>
          <a:xfrm>
            <a:off x="7475377" y="1759161"/>
            <a:ext cx="1125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1.1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tests/case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04C5F8-314E-48DD-8141-F2C934B15909}"/>
              </a:ext>
            </a:extLst>
          </p:cNvPr>
          <p:cNvSpPr txBox="1"/>
          <p:nvPr/>
        </p:nvSpPr>
        <p:spPr>
          <a:xfrm>
            <a:off x="9473755" y="1759161"/>
            <a:ext cx="112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15.6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tests/case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7490FC-2FAA-49BF-A632-95F99F1453B1}"/>
              </a:ext>
            </a:extLst>
          </p:cNvPr>
          <p:cNvSpPr txBox="1"/>
          <p:nvPr/>
        </p:nvSpPr>
        <p:spPr>
          <a:xfrm>
            <a:off x="889000" y="5340687"/>
            <a:ext cx="10368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calculated costs per test are similar, the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tests performed per case is the most important determinant of testing cost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tests are run for middle and low-cost tests (e.g. special stains, histology).</a:t>
            </a:r>
          </a:p>
        </p:txBody>
      </p:sp>
      <p:graphicFrame>
        <p:nvGraphicFramePr>
          <p:cNvPr id="22" name="Table 9">
            <a:extLst>
              <a:ext uri="{FF2B5EF4-FFF2-40B4-BE49-F238E27FC236}">
                <a16:creationId xmlns:a16="http://schemas.microsoft.com/office/drawing/2014/main" id="{F6F19D0A-81B6-4837-95F6-6E13EF4E4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165580"/>
              </p:ext>
            </p:extLst>
          </p:nvPr>
        </p:nvGraphicFramePr>
        <p:xfrm>
          <a:off x="1041237" y="4432832"/>
          <a:ext cx="9977285" cy="438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5457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1995457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1995457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1995457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1995457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438247"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66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C4F47E-499E-F344-872D-A2A713EFE120}"/>
              </a:ext>
            </a:extLst>
          </p:cNvPr>
          <p:cNvSpPr/>
          <p:nvPr/>
        </p:nvSpPr>
        <p:spPr>
          <a:xfrm>
            <a:off x="320842" y="5871411"/>
            <a:ext cx="11855217" cy="986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C0242D-3787-49AF-83BA-7EE4433C8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cost per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33203-8BFA-430A-8901-5E08FE4C4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2297" y="6481549"/>
            <a:ext cx="533400" cy="365125"/>
          </a:xfrm>
        </p:spPr>
        <p:txBody>
          <a:bodyPr/>
          <a:lstStyle/>
          <a:p>
            <a:fld id="{BBFB9FEF-D708-4EA6-B4CA-8F3815B99BC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C390584-29EB-4DF3-9EC5-49F3A3514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974836"/>
              </p:ext>
            </p:extLst>
          </p:nvPr>
        </p:nvGraphicFramePr>
        <p:xfrm>
          <a:off x="106680" y="1677722"/>
          <a:ext cx="911714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8332">
                  <a:extLst>
                    <a:ext uri="{9D8B030D-6E8A-4147-A177-3AD203B41FA5}">
                      <a16:colId xmlns:a16="http://schemas.microsoft.com/office/drawing/2014/main" val="3162252475"/>
                    </a:ext>
                  </a:extLst>
                </a:gridCol>
                <a:gridCol w="1371762">
                  <a:extLst>
                    <a:ext uri="{9D8B030D-6E8A-4147-A177-3AD203B41FA5}">
                      <a16:colId xmlns:a16="http://schemas.microsoft.com/office/drawing/2014/main" val="559722735"/>
                    </a:ext>
                  </a:extLst>
                </a:gridCol>
                <a:gridCol w="1371762">
                  <a:extLst>
                    <a:ext uri="{9D8B030D-6E8A-4147-A177-3AD203B41FA5}">
                      <a16:colId xmlns:a16="http://schemas.microsoft.com/office/drawing/2014/main" val="1896525331"/>
                    </a:ext>
                  </a:extLst>
                </a:gridCol>
                <a:gridCol w="1371762">
                  <a:extLst>
                    <a:ext uri="{9D8B030D-6E8A-4147-A177-3AD203B41FA5}">
                      <a16:colId xmlns:a16="http://schemas.microsoft.com/office/drawing/2014/main" val="4217317045"/>
                    </a:ext>
                  </a:extLst>
                </a:gridCol>
                <a:gridCol w="1371762">
                  <a:extLst>
                    <a:ext uri="{9D8B030D-6E8A-4147-A177-3AD203B41FA5}">
                      <a16:colId xmlns:a16="http://schemas.microsoft.com/office/drawing/2014/main" val="594798908"/>
                    </a:ext>
                  </a:extLst>
                </a:gridCol>
                <a:gridCol w="1371762">
                  <a:extLst>
                    <a:ext uri="{9D8B030D-6E8A-4147-A177-3AD203B41FA5}">
                      <a16:colId xmlns:a16="http://schemas.microsoft.com/office/drawing/2014/main" val="1732610723"/>
                    </a:ext>
                  </a:extLst>
                </a:gridCol>
              </a:tblGrid>
              <a:tr h="51391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Staff compensation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14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(per case)</a:t>
                      </a:r>
                      <a:endParaRPr lang="en-US" sz="1800" b="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$211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$386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$314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$165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$269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176271"/>
                  </a:ext>
                </a:extLst>
              </a:tr>
            </a:tbl>
          </a:graphicData>
        </a:graphic>
      </p:graphicFrame>
      <p:graphicFrame>
        <p:nvGraphicFramePr>
          <p:cNvPr id="8" name="Table 19">
            <a:extLst>
              <a:ext uri="{FF2B5EF4-FFF2-40B4-BE49-F238E27FC236}">
                <a16:creationId xmlns:a16="http://schemas.microsoft.com/office/drawing/2014/main" id="{CDD29331-D4C7-4DDB-83B0-1848264E7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321482"/>
              </p:ext>
            </p:extLst>
          </p:nvPr>
        </p:nvGraphicFramePr>
        <p:xfrm>
          <a:off x="106678" y="2614187"/>
          <a:ext cx="9117144" cy="3577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019">
                  <a:extLst>
                    <a:ext uri="{9D8B030D-6E8A-4147-A177-3AD203B41FA5}">
                      <a16:colId xmlns:a16="http://schemas.microsoft.com/office/drawing/2014/main" val="2403444774"/>
                    </a:ext>
                  </a:extLst>
                </a:gridCol>
                <a:gridCol w="1359625">
                  <a:extLst>
                    <a:ext uri="{9D8B030D-6E8A-4147-A177-3AD203B41FA5}">
                      <a16:colId xmlns:a16="http://schemas.microsoft.com/office/drawing/2014/main" val="2439449859"/>
                    </a:ext>
                  </a:extLst>
                </a:gridCol>
                <a:gridCol w="1359625">
                  <a:extLst>
                    <a:ext uri="{9D8B030D-6E8A-4147-A177-3AD203B41FA5}">
                      <a16:colId xmlns:a16="http://schemas.microsoft.com/office/drawing/2014/main" val="364127579"/>
                    </a:ext>
                  </a:extLst>
                </a:gridCol>
                <a:gridCol w="1359625">
                  <a:extLst>
                    <a:ext uri="{9D8B030D-6E8A-4147-A177-3AD203B41FA5}">
                      <a16:colId xmlns:a16="http://schemas.microsoft.com/office/drawing/2014/main" val="2811708959"/>
                    </a:ext>
                  </a:extLst>
                </a:gridCol>
                <a:gridCol w="1359625">
                  <a:extLst>
                    <a:ext uri="{9D8B030D-6E8A-4147-A177-3AD203B41FA5}">
                      <a16:colId xmlns:a16="http://schemas.microsoft.com/office/drawing/2014/main" val="1663047541"/>
                    </a:ext>
                  </a:extLst>
                </a:gridCol>
                <a:gridCol w="1359625">
                  <a:extLst>
                    <a:ext uri="{9D8B030D-6E8A-4147-A177-3AD203B41FA5}">
                      <a16:colId xmlns:a16="http://schemas.microsoft.com/office/drawing/2014/main" val="3151193741"/>
                    </a:ext>
                  </a:extLst>
                </a:gridCol>
              </a:tblGrid>
              <a:tr h="43808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Staff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992665"/>
                  </a:ext>
                </a:extLst>
              </a:tr>
              <a:tr h="438081">
                <a:tc>
                  <a:txBody>
                    <a:bodyPr/>
                    <a:lstStyle/>
                    <a:p>
                      <a:pPr lvl="1"/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Pathologists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6677"/>
                  </a:ext>
                </a:extLst>
              </a:tr>
              <a:tr h="438081">
                <a:tc>
                  <a:txBody>
                    <a:bodyPr/>
                    <a:lstStyle/>
                    <a:p>
                      <a:pPr lvl="1"/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Lab Techs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1.8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303946"/>
                  </a:ext>
                </a:extLst>
              </a:tr>
              <a:tr h="438081">
                <a:tc>
                  <a:txBody>
                    <a:bodyPr/>
                    <a:lstStyle/>
                    <a:p>
                      <a:pPr lvl="1"/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Scientists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993634"/>
                  </a:ext>
                </a:extLst>
              </a:tr>
              <a:tr h="438081">
                <a:tc>
                  <a:txBody>
                    <a:bodyPr/>
                    <a:lstStyle/>
                    <a:p>
                      <a:pPr lvl="1"/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Microbiologists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80632"/>
                  </a:ext>
                </a:extLst>
              </a:tr>
              <a:tr h="1387021">
                <a:tc>
                  <a:txBody>
                    <a:bodyPr/>
                    <a:lstStyle/>
                    <a:p>
                      <a:pPr lvl="1"/>
                      <a:r>
                        <a:rPr lang="en-US" sz="1800" b="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Other staff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Clinical specialist, Nurse counselor, MITS specialist, MITS assistant, Accountant, Security, Logistician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Data enumerator, Physician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supervisor, Pediatrician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916639"/>
                  </a:ext>
                </a:extLst>
              </a:tr>
            </a:tbl>
          </a:graphicData>
        </a:graphic>
      </p:graphicFrame>
      <p:pic>
        <p:nvPicPr>
          <p:cNvPr id="10" name="Graphic 9" descr="Man">
            <a:extLst>
              <a:ext uri="{FF2B5EF4-FFF2-40B4-BE49-F238E27FC236}">
                <a16:creationId xmlns:a16="http://schemas.microsoft.com/office/drawing/2014/main" id="{D7CEE86C-9D4A-4779-B42F-D6D35BAE83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1562" y="3107455"/>
            <a:ext cx="419554" cy="382313"/>
          </a:xfrm>
          <a:prstGeom prst="rect">
            <a:avLst/>
          </a:prstGeom>
        </p:spPr>
      </p:pic>
      <p:pic>
        <p:nvPicPr>
          <p:cNvPr id="12" name="Graphic 11" descr="Man">
            <a:extLst>
              <a:ext uri="{FF2B5EF4-FFF2-40B4-BE49-F238E27FC236}">
                <a16:creationId xmlns:a16="http://schemas.microsoft.com/office/drawing/2014/main" id="{8BEBE661-1538-4F9A-9524-95EB03D4A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14295" y="3107455"/>
            <a:ext cx="419554" cy="382313"/>
          </a:xfrm>
          <a:prstGeom prst="rect">
            <a:avLst/>
          </a:prstGeom>
        </p:spPr>
      </p:pic>
      <p:pic>
        <p:nvPicPr>
          <p:cNvPr id="14" name="Graphic 13" descr="Man">
            <a:extLst>
              <a:ext uri="{FF2B5EF4-FFF2-40B4-BE49-F238E27FC236}">
                <a16:creationId xmlns:a16="http://schemas.microsoft.com/office/drawing/2014/main" id="{814158A6-FF52-45D5-97C9-E47E2F7BC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81846" y="3087748"/>
            <a:ext cx="419554" cy="382313"/>
          </a:xfrm>
          <a:prstGeom prst="rect">
            <a:avLst/>
          </a:prstGeom>
        </p:spPr>
      </p:pic>
      <p:pic>
        <p:nvPicPr>
          <p:cNvPr id="16" name="Graphic 15" descr="Man">
            <a:extLst>
              <a:ext uri="{FF2B5EF4-FFF2-40B4-BE49-F238E27FC236}">
                <a16:creationId xmlns:a16="http://schemas.microsoft.com/office/drawing/2014/main" id="{4B2312CE-1CBF-49C7-BBF7-5BF7D6D6B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43410" y="3087748"/>
            <a:ext cx="419554" cy="382313"/>
          </a:xfrm>
          <a:prstGeom prst="rect">
            <a:avLst/>
          </a:prstGeom>
        </p:spPr>
      </p:pic>
      <p:pic>
        <p:nvPicPr>
          <p:cNvPr id="18" name="Graphic 17" descr="Man">
            <a:extLst>
              <a:ext uri="{FF2B5EF4-FFF2-40B4-BE49-F238E27FC236}">
                <a16:creationId xmlns:a16="http://schemas.microsoft.com/office/drawing/2014/main" id="{117429C8-54E2-4F86-8CF3-4C5719B2F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60299" y="3102320"/>
            <a:ext cx="419554" cy="382313"/>
          </a:xfrm>
          <a:prstGeom prst="rect">
            <a:avLst/>
          </a:prstGeom>
        </p:spPr>
      </p:pic>
      <p:pic>
        <p:nvPicPr>
          <p:cNvPr id="20" name="Graphic 19" descr="Man">
            <a:extLst>
              <a:ext uri="{FF2B5EF4-FFF2-40B4-BE49-F238E27FC236}">
                <a16:creationId xmlns:a16="http://schemas.microsoft.com/office/drawing/2014/main" id="{9CDF3903-474F-4625-98FA-CC93C38D94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4431" y="3102320"/>
            <a:ext cx="419554" cy="382313"/>
          </a:xfrm>
          <a:prstGeom prst="rect">
            <a:avLst/>
          </a:prstGeom>
        </p:spPr>
      </p:pic>
      <p:pic>
        <p:nvPicPr>
          <p:cNvPr id="22" name="Graphic 21" descr="Man">
            <a:extLst>
              <a:ext uri="{FF2B5EF4-FFF2-40B4-BE49-F238E27FC236}">
                <a16:creationId xmlns:a16="http://schemas.microsoft.com/office/drawing/2014/main" id="{7CEC9E27-E593-4807-ABD6-B0FC1F3C7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72279" y="3092488"/>
            <a:ext cx="419554" cy="382313"/>
          </a:xfrm>
          <a:prstGeom prst="rect">
            <a:avLst/>
          </a:prstGeom>
        </p:spPr>
      </p:pic>
      <p:pic>
        <p:nvPicPr>
          <p:cNvPr id="24" name="Graphic 23" descr="Man">
            <a:extLst>
              <a:ext uri="{FF2B5EF4-FFF2-40B4-BE49-F238E27FC236}">
                <a16:creationId xmlns:a16="http://schemas.microsoft.com/office/drawing/2014/main" id="{8CDF35DA-76B2-435B-B5CB-7426E3D7B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73574" y="3103160"/>
            <a:ext cx="419554" cy="382313"/>
          </a:xfrm>
          <a:prstGeom prst="rect">
            <a:avLst/>
          </a:prstGeom>
        </p:spPr>
      </p:pic>
      <p:pic>
        <p:nvPicPr>
          <p:cNvPr id="26" name="Graphic 25" descr="Man">
            <a:extLst>
              <a:ext uri="{FF2B5EF4-FFF2-40B4-BE49-F238E27FC236}">
                <a16:creationId xmlns:a16="http://schemas.microsoft.com/office/drawing/2014/main" id="{4BC25720-BFF6-4868-A32D-135625074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14333" y="3102319"/>
            <a:ext cx="419554" cy="382313"/>
          </a:xfrm>
          <a:prstGeom prst="rect">
            <a:avLst/>
          </a:prstGeom>
        </p:spPr>
      </p:pic>
      <p:pic>
        <p:nvPicPr>
          <p:cNvPr id="28" name="Graphic 27" descr="Man">
            <a:extLst>
              <a:ext uri="{FF2B5EF4-FFF2-40B4-BE49-F238E27FC236}">
                <a16:creationId xmlns:a16="http://schemas.microsoft.com/office/drawing/2014/main" id="{2ED79EB0-6345-4B8B-8008-B4AEC818F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53917" y="3102319"/>
            <a:ext cx="419554" cy="382313"/>
          </a:xfrm>
          <a:prstGeom prst="rect">
            <a:avLst/>
          </a:prstGeom>
        </p:spPr>
      </p:pic>
      <p:pic>
        <p:nvPicPr>
          <p:cNvPr id="30" name="Graphic 29" descr="Man">
            <a:extLst>
              <a:ext uri="{FF2B5EF4-FFF2-40B4-BE49-F238E27FC236}">
                <a16:creationId xmlns:a16="http://schemas.microsoft.com/office/drawing/2014/main" id="{52F4A66E-1C25-4E8D-9F2B-B277C48EDA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91319" y="3107059"/>
            <a:ext cx="419554" cy="382313"/>
          </a:xfrm>
          <a:prstGeom prst="rect">
            <a:avLst/>
          </a:prstGeom>
        </p:spPr>
      </p:pic>
      <p:pic>
        <p:nvPicPr>
          <p:cNvPr id="32" name="Graphic 31" descr="Man">
            <a:extLst>
              <a:ext uri="{FF2B5EF4-FFF2-40B4-BE49-F238E27FC236}">
                <a16:creationId xmlns:a16="http://schemas.microsoft.com/office/drawing/2014/main" id="{FB91C481-AC6D-4C8C-8FCA-71B84517A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17853" y="3087748"/>
            <a:ext cx="419554" cy="382313"/>
          </a:xfrm>
          <a:prstGeom prst="rect">
            <a:avLst/>
          </a:prstGeom>
        </p:spPr>
      </p:pic>
      <p:pic>
        <p:nvPicPr>
          <p:cNvPr id="34" name="Graphic 33" descr="Man">
            <a:extLst>
              <a:ext uri="{FF2B5EF4-FFF2-40B4-BE49-F238E27FC236}">
                <a16:creationId xmlns:a16="http://schemas.microsoft.com/office/drawing/2014/main" id="{21AC8C0D-C9F9-4726-AEDB-3C11798309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95642" y="3544880"/>
            <a:ext cx="419554" cy="382313"/>
          </a:xfrm>
          <a:prstGeom prst="rect">
            <a:avLst/>
          </a:prstGeom>
        </p:spPr>
      </p:pic>
      <p:pic>
        <p:nvPicPr>
          <p:cNvPr id="36" name="Graphic 35" descr="Man">
            <a:extLst>
              <a:ext uri="{FF2B5EF4-FFF2-40B4-BE49-F238E27FC236}">
                <a16:creationId xmlns:a16="http://schemas.microsoft.com/office/drawing/2014/main" id="{E96E0D46-D555-4B39-9C59-5627330322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08375" y="3544880"/>
            <a:ext cx="419554" cy="382313"/>
          </a:xfrm>
          <a:prstGeom prst="rect">
            <a:avLst/>
          </a:prstGeom>
        </p:spPr>
      </p:pic>
      <p:pic>
        <p:nvPicPr>
          <p:cNvPr id="38" name="Graphic 37" descr="Man">
            <a:extLst>
              <a:ext uri="{FF2B5EF4-FFF2-40B4-BE49-F238E27FC236}">
                <a16:creationId xmlns:a16="http://schemas.microsoft.com/office/drawing/2014/main" id="{A22FD649-ED00-44DE-BD72-56D75CED67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56835" y="3525037"/>
            <a:ext cx="419554" cy="382313"/>
          </a:xfrm>
          <a:prstGeom prst="rect">
            <a:avLst/>
          </a:prstGeom>
        </p:spPr>
      </p:pic>
      <p:pic>
        <p:nvPicPr>
          <p:cNvPr id="40" name="Graphic 39" descr="Man">
            <a:extLst>
              <a:ext uri="{FF2B5EF4-FFF2-40B4-BE49-F238E27FC236}">
                <a16:creationId xmlns:a16="http://schemas.microsoft.com/office/drawing/2014/main" id="{67C9A04B-DD74-49EC-959B-BACB5E9587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69568" y="3525037"/>
            <a:ext cx="419554" cy="382313"/>
          </a:xfrm>
          <a:prstGeom prst="rect">
            <a:avLst/>
          </a:prstGeom>
        </p:spPr>
      </p:pic>
      <p:pic>
        <p:nvPicPr>
          <p:cNvPr id="42" name="Graphic 41" descr="Man">
            <a:extLst>
              <a:ext uri="{FF2B5EF4-FFF2-40B4-BE49-F238E27FC236}">
                <a16:creationId xmlns:a16="http://schemas.microsoft.com/office/drawing/2014/main" id="{D1499A8A-C84D-43B7-815B-DA84B62533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27226" y="3547970"/>
            <a:ext cx="419554" cy="382313"/>
          </a:xfrm>
          <a:prstGeom prst="rect">
            <a:avLst/>
          </a:prstGeom>
        </p:spPr>
      </p:pic>
      <p:pic>
        <p:nvPicPr>
          <p:cNvPr id="44" name="Graphic 43" descr="Man">
            <a:extLst>
              <a:ext uri="{FF2B5EF4-FFF2-40B4-BE49-F238E27FC236}">
                <a16:creationId xmlns:a16="http://schemas.microsoft.com/office/drawing/2014/main" id="{5F841A59-5097-4AD6-AC7C-B20C39CF77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39959" y="3547970"/>
            <a:ext cx="419554" cy="382313"/>
          </a:xfrm>
          <a:prstGeom prst="rect">
            <a:avLst/>
          </a:prstGeom>
        </p:spPr>
      </p:pic>
      <p:pic>
        <p:nvPicPr>
          <p:cNvPr id="46" name="Graphic 45" descr="Man">
            <a:extLst>
              <a:ext uri="{FF2B5EF4-FFF2-40B4-BE49-F238E27FC236}">
                <a16:creationId xmlns:a16="http://schemas.microsoft.com/office/drawing/2014/main" id="{5C138ADE-A480-4F50-8B00-1BD2DD4196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22929" y="3525037"/>
            <a:ext cx="419554" cy="382313"/>
          </a:xfrm>
          <a:prstGeom prst="rect">
            <a:avLst/>
          </a:prstGeom>
        </p:spPr>
      </p:pic>
      <p:pic>
        <p:nvPicPr>
          <p:cNvPr id="48" name="Graphic 47" descr="Man">
            <a:extLst>
              <a:ext uri="{FF2B5EF4-FFF2-40B4-BE49-F238E27FC236}">
                <a16:creationId xmlns:a16="http://schemas.microsoft.com/office/drawing/2014/main" id="{5AD13083-1CFA-495D-B58B-5F8B3DCFB6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60561" y="3959650"/>
            <a:ext cx="419554" cy="382313"/>
          </a:xfrm>
          <a:prstGeom prst="rect">
            <a:avLst/>
          </a:prstGeom>
        </p:spPr>
      </p:pic>
      <p:pic>
        <p:nvPicPr>
          <p:cNvPr id="50" name="Graphic 49" descr="Man">
            <a:extLst>
              <a:ext uri="{FF2B5EF4-FFF2-40B4-BE49-F238E27FC236}">
                <a16:creationId xmlns:a16="http://schemas.microsoft.com/office/drawing/2014/main" id="{E2EBEA09-057A-4C00-9EFF-C8D4094569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4369" y="3952419"/>
            <a:ext cx="419554" cy="382313"/>
          </a:xfrm>
          <a:prstGeom prst="rect">
            <a:avLst/>
          </a:prstGeom>
        </p:spPr>
      </p:pic>
      <p:pic>
        <p:nvPicPr>
          <p:cNvPr id="52" name="Graphic 51" descr="Man">
            <a:extLst>
              <a:ext uri="{FF2B5EF4-FFF2-40B4-BE49-F238E27FC236}">
                <a16:creationId xmlns:a16="http://schemas.microsoft.com/office/drawing/2014/main" id="{8EB9C348-23DC-4C8C-A81C-F1CCB17FF4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55709" y="4395423"/>
            <a:ext cx="419554" cy="382313"/>
          </a:xfrm>
          <a:prstGeom prst="rect">
            <a:avLst/>
          </a:prstGeom>
        </p:spPr>
      </p:pic>
      <p:pic>
        <p:nvPicPr>
          <p:cNvPr id="54" name="Graphic 53" descr="Man">
            <a:extLst>
              <a:ext uri="{FF2B5EF4-FFF2-40B4-BE49-F238E27FC236}">
                <a16:creationId xmlns:a16="http://schemas.microsoft.com/office/drawing/2014/main" id="{A83E990D-3B50-4280-8755-F42F9D7F5A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34230" y="4391352"/>
            <a:ext cx="419554" cy="382313"/>
          </a:xfrm>
          <a:prstGeom prst="rect">
            <a:avLst/>
          </a:prstGeom>
        </p:spPr>
      </p:pic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573D11D5-BA89-4FBD-8B75-C33D6A576409}"/>
              </a:ext>
            </a:extLst>
          </p:cNvPr>
          <p:cNvSpPr txBox="1">
            <a:spLocks/>
          </p:cNvSpPr>
          <p:nvPr/>
        </p:nvSpPr>
        <p:spPr>
          <a:xfrm>
            <a:off x="9522754" y="2488987"/>
            <a:ext cx="2648189" cy="4262837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Considerable variation in staff positions by site</a:t>
            </a:r>
            <a:r>
              <a:rPr lang="en-US" sz="1800" dirty="0"/>
              <a:t>, suggesting flexibility in support roles to pathologists/ specialists.</a:t>
            </a:r>
          </a:p>
          <a:p>
            <a:endParaRPr lang="en-US" sz="1800" dirty="0"/>
          </a:p>
          <a:p>
            <a:r>
              <a:rPr lang="en-US" sz="1800" b="1" dirty="0"/>
              <a:t>Compensation may include incentives </a:t>
            </a:r>
            <a:r>
              <a:rPr lang="en-US" sz="1800" dirty="0"/>
              <a:t>(hourly or per case).</a:t>
            </a:r>
          </a:p>
        </p:txBody>
      </p:sp>
      <p:graphicFrame>
        <p:nvGraphicFramePr>
          <p:cNvPr id="65" name="Table 9">
            <a:extLst>
              <a:ext uri="{FF2B5EF4-FFF2-40B4-BE49-F238E27FC236}">
                <a16:creationId xmlns:a16="http://schemas.microsoft.com/office/drawing/2014/main" id="{C21D162B-8C0A-42CF-AEE1-6762A0BEE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288955"/>
              </p:ext>
            </p:extLst>
          </p:nvPr>
        </p:nvGraphicFramePr>
        <p:xfrm>
          <a:off x="2403091" y="2226732"/>
          <a:ext cx="7114545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809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1673798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302301"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517AC1FE-376D-3643-A606-7A9F9DD22D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679866"/>
              </p:ext>
            </p:extLst>
          </p:nvPr>
        </p:nvGraphicFramePr>
        <p:xfrm>
          <a:off x="217772" y="6287029"/>
          <a:ext cx="9554877" cy="39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val="2963551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A9A88-FEB1-4E65-9541-1A8A97D9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Initial Investment Costs: Start-up and Capital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C8E21-C451-4D9D-BA2A-9C906248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FC3058E-F93D-4085-8BAA-9E4258B42A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477179"/>
              </p:ext>
            </p:extLst>
          </p:nvPr>
        </p:nvGraphicFramePr>
        <p:xfrm>
          <a:off x="1409034" y="1723697"/>
          <a:ext cx="8496316" cy="4574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AA3BED6-0275-495B-82F6-FD75532B5737}"/>
              </a:ext>
            </a:extLst>
          </p:cNvPr>
          <p:cNvSpPr txBox="1"/>
          <p:nvPr/>
        </p:nvSpPr>
        <p:spPr>
          <a:xfrm>
            <a:off x="1747340" y="2217362"/>
            <a:ext cx="142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$48,818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C5038E-4A21-442F-9B27-9A01DBF5A609}"/>
              </a:ext>
            </a:extLst>
          </p:cNvPr>
          <p:cNvSpPr txBox="1"/>
          <p:nvPr/>
        </p:nvSpPr>
        <p:spPr>
          <a:xfrm>
            <a:off x="3392888" y="4104731"/>
            <a:ext cx="1737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$20,962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852866-08A5-4E65-932A-76A9F537C412}"/>
              </a:ext>
            </a:extLst>
          </p:cNvPr>
          <p:cNvSpPr txBox="1"/>
          <p:nvPr/>
        </p:nvSpPr>
        <p:spPr>
          <a:xfrm>
            <a:off x="5043450" y="2819275"/>
            <a:ext cx="1424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$40,772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FD75B8-E285-45A8-A353-3A79ED6B03C6}"/>
              </a:ext>
            </a:extLst>
          </p:cNvPr>
          <p:cNvSpPr txBox="1"/>
          <p:nvPr/>
        </p:nvSpPr>
        <p:spPr>
          <a:xfrm>
            <a:off x="6735495" y="5155485"/>
            <a:ext cx="1224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$6,657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E99EA6-804B-45A7-ABDF-982E67D3FA82}"/>
              </a:ext>
            </a:extLst>
          </p:cNvPr>
          <p:cNvSpPr txBox="1"/>
          <p:nvPr/>
        </p:nvSpPr>
        <p:spPr>
          <a:xfrm>
            <a:off x="8304958" y="3602636"/>
            <a:ext cx="1737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$29,302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69BCFF-1B87-451D-A6D4-C5CC0DC845EF}"/>
              </a:ext>
            </a:extLst>
          </p:cNvPr>
          <p:cNvSpPr txBox="1"/>
          <p:nvPr/>
        </p:nvSpPr>
        <p:spPr>
          <a:xfrm>
            <a:off x="151090" y="4964440"/>
            <a:ext cx="1257761" cy="36933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START-UP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9D0EF3-3031-4272-B75B-F0025AAA4F75}"/>
              </a:ext>
            </a:extLst>
          </p:cNvPr>
          <p:cNvSpPr txBox="1"/>
          <p:nvPr/>
        </p:nvSpPr>
        <p:spPr>
          <a:xfrm>
            <a:off x="151090" y="3261855"/>
            <a:ext cx="125776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14A312-4CD5-481C-9329-B3EAF7105FF0}"/>
              </a:ext>
            </a:extLst>
          </p:cNvPr>
          <p:cNvSpPr txBox="1"/>
          <p:nvPr/>
        </p:nvSpPr>
        <p:spPr>
          <a:xfrm>
            <a:off x="9876700" y="2064849"/>
            <a:ext cx="21642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Great variation in both start-up and costs across site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depends on existing infrastructure and investment in start-up activities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9">
            <a:extLst>
              <a:ext uri="{FF2B5EF4-FFF2-40B4-BE49-F238E27FC236}">
                <a16:creationId xmlns:a16="http://schemas.microsoft.com/office/drawing/2014/main" id="{66048331-A0D7-45D0-86C0-11275FE97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258215"/>
              </p:ext>
            </p:extLst>
          </p:nvPr>
        </p:nvGraphicFramePr>
        <p:xfrm>
          <a:off x="1531475" y="6052603"/>
          <a:ext cx="8241175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8235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1648235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1648235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1648235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1648235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302301"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90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09ED95-B012-42BF-B004-B8A269B9D1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892546"/>
              </p:ext>
            </p:extLst>
          </p:nvPr>
        </p:nvGraphicFramePr>
        <p:xfrm>
          <a:off x="0" y="1699620"/>
          <a:ext cx="12044363" cy="300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F1A9A88-FEB1-4E65-9541-1A8A97D9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Capital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C8E21-C451-4D9D-BA2A-9C906248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18</a:t>
            </a:fld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14A312-4CD5-481C-9329-B3EAF7105FF0}"/>
              </a:ext>
            </a:extLst>
          </p:cNvPr>
          <p:cNvSpPr txBox="1"/>
          <p:nvPr/>
        </p:nvSpPr>
        <p:spPr>
          <a:xfrm>
            <a:off x="73818" y="5098761"/>
            <a:ext cx="11896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E06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required</a:t>
            </a:r>
            <a:r>
              <a:rPr lang="en-US" b="1" dirty="0">
                <a:solidFill>
                  <a:srgbClr val="E0661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b="1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renovation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drives capital expenses.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Specific costly and necessary lab 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equipment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technology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needs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drive cost: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e.g. autopsy table, embedding machine, cameras, laptops, and computers.</a:t>
            </a:r>
            <a:endParaRPr lang="en-US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9">
            <a:extLst>
              <a:ext uri="{FF2B5EF4-FFF2-40B4-BE49-F238E27FC236}">
                <a16:creationId xmlns:a16="http://schemas.microsoft.com/office/drawing/2014/main" id="{66048331-A0D7-45D0-86C0-11275FE97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20508"/>
              </p:ext>
            </p:extLst>
          </p:nvPr>
        </p:nvGraphicFramePr>
        <p:xfrm>
          <a:off x="147638" y="4517115"/>
          <a:ext cx="11896725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9345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2379345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2379345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2379345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2379345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302301"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B748CC5-740F-40BE-B005-1CA92B4350A4}"/>
              </a:ext>
            </a:extLst>
          </p:cNvPr>
          <p:cNvSpPr txBox="1"/>
          <p:nvPr/>
        </p:nvSpPr>
        <p:spPr>
          <a:xfrm>
            <a:off x="622300" y="2517910"/>
            <a:ext cx="1298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$22,551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CFCAC8-34B5-42E5-95AA-9E11F00DA292}"/>
              </a:ext>
            </a:extLst>
          </p:cNvPr>
          <p:cNvSpPr txBox="1"/>
          <p:nvPr/>
        </p:nvSpPr>
        <p:spPr>
          <a:xfrm>
            <a:off x="5386224" y="1553850"/>
            <a:ext cx="1419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36,505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F8FC58-12D9-451C-AB3E-066A6D215A13}"/>
              </a:ext>
            </a:extLst>
          </p:cNvPr>
          <p:cNvSpPr txBox="1"/>
          <p:nvPr/>
        </p:nvSpPr>
        <p:spPr>
          <a:xfrm>
            <a:off x="7866071" y="3934125"/>
            <a:ext cx="1298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2,505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102647-1A7C-49F8-BC34-6F93943E5D30}"/>
              </a:ext>
            </a:extLst>
          </p:cNvPr>
          <p:cNvSpPr txBox="1"/>
          <p:nvPr/>
        </p:nvSpPr>
        <p:spPr>
          <a:xfrm>
            <a:off x="10161099" y="2895535"/>
            <a:ext cx="1298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</a:t>
            </a:r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16,910</a:t>
            </a:r>
          </a:p>
        </p:txBody>
      </p:sp>
    </p:spTree>
    <p:extLst>
      <p:ext uri="{BB962C8B-B14F-4D97-AF65-F5344CB8AC3E}">
        <p14:creationId xmlns:p14="http://schemas.microsoft.com/office/powerpoint/2010/main" val="1651307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A9A88-FEB1-4E65-9541-1A8A97D9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Start-up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C8E21-C451-4D9D-BA2A-9C906248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19</a:t>
            </a:fld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14A312-4CD5-481C-9329-B3EAF7105FF0}"/>
              </a:ext>
            </a:extLst>
          </p:cNvPr>
          <p:cNvSpPr txBox="1"/>
          <p:nvPr/>
        </p:nvSpPr>
        <p:spPr>
          <a:xfrm>
            <a:off x="294123" y="5123400"/>
            <a:ext cx="1146088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costs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(initial and additional staff) make up, on average, 38% of start-up costs.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start-up costs may depend on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site-specific investment in certain activities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as hours and staff mix vary by site.</a:t>
            </a:r>
          </a:p>
          <a:p>
            <a:endParaRPr lang="en-US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6" name="Table 9">
            <a:extLst>
              <a:ext uri="{FF2B5EF4-FFF2-40B4-BE49-F238E27FC236}">
                <a16:creationId xmlns:a16="http://schemas.microsoft.com/office/drawing/2014/main" id="{66048331-A0D7-45D0-86C0-11275FE97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14239"/>
              </p:ext>
            </p:extLst>
          </p:nvPr>
        </p:nvGraphicFramePr>
        <p:xfrm>
          <a:off x="45576" y="4553195"/>
          <a:ext cx="12074985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4997">
                  <a:extLst>
                    <a:ext uri="{9D8B030D-6E8A-4147-A177-3AD203B41FA5}">
                      <a16:colId xmlns:a16="http://schemas.microsoft.com/office/drawing/2014/main" val="3632550846"/>
                    </a:ext>
                  </a:extLst>
                </a:gridCol>
                <a:gridCol w="2414997">
                  <a:extLst>
                    <a:ext uri="{9D8B030D-6E8A-4147-A177-3AD203B41FA5}">
                      <a16:colId xmlns:a16="http://schemas.microsoft.com/office/drawing/2014/main" val="3258084402"/>
                    </a:ext>
                  </a:extLst>
                </a:gridCol>
                <a:gridCol w="2414997">
                  <a:extLst>
                    <a:ext uri="{9D8B030D-6E8A-4147-A177-3AD203B41FA5}">
                      <a16:colId xmlns:a16="http://schemas.microsoft.com/office/drawing/2014/main" val="3403247449"/>
                    </a:ext>
                  </a:extLst>
                </a:gridCol>
                <a:gridCol w="2414997">
                  <a:extLst>
                    <a:ext uri="{9D8B030D-6E8A-4147-A177-3AD203B41FA5}">
                      <a16:colId xmlns:a16="http://schemas.microsoft.com/office/drawing/2014/main" val="1512008413"/>
                    </a:ext>
                  </a:extLst>
                </a:gridCol>
                <a:gridCol w="2414997">
                  <a:extLst>
                    <a:ext uri="{9D8B030D-6E8A-4147-A177-3AD203B41FA5}">
                      <a16:colId xmlns:a16="http://schemas.microsoft.com/office/drawing/2014/main" val="2828989514"/>
                    </a:ext>
                  </a:extLst>
                </a:gridCol>
              </a:tblGrid>
              <a:tr h="302301"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SITE 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51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pc="300" dirty="0">
                          <a:solidFill>
                            <a:schemeClr val="bg1"/>
                          </a:solidFill>
                          <a:latin typeface="+mn-lt"/>
                        </a:rPr>
                        <a:t>AVERAGE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103412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AA3A0D-007B-4133-8D8D-47F5435149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415717"/>
              </p:ext>
            </p:extLst>
          </p:nvPr>
        </p:nvGraphicFramePr>
        <p:xfrm>
          <a:off x="-71435" y="1688198"/>
          <a:ext cx="12191999" cy="309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2B48355-17BB-4C39-92D5-C1EA9E02F49B}"/>
              </a:ext>
            </a:extLst>
          </p:cNvPr>
          <p:cNvSpPr txBox="1"/>
          <p:nvPr/>
        </p:nvSpPr>
        <p:spPr>
          <a:xfrm>
            <a:off x="651710" y="1747357"/>
            <a:ext cx="1391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$26,267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136494-60FC-4B65-AD57-D0087913BA64}"/>
              </a:ext>
            </a:extLst>
          </p:cNvPr>
          <p:cNvSpPr txBox="1"/>
          <p:nvPr/>
        </p:nvSpPr>
        <p:spPr>
          <a:xfrm>
            <a:off x="3024854" y="2837145"/>
            <a:ext cx="1697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$14,427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CB630B-6945-4568-A136-E66EABD6ED29}"/>
              </a:ext>
            </a:extLst>
          </p:cNvPr>
          <p:cNvSpPr txBox="1"/>
          <p:nvPr/>
        </p:nvSpPr>
        <p:spPr>
          <a:xfrm>
            <a:off x="5514104" y="3759742"/>
            <a:ext cx="1391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$4,267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DCE6E3-0DB5-41ED-90F8-8E340937EA83}"/>
              </a:ext>
            </a:extLst>
          </p:cNvPr>
          <p:cNvSpPr txBox="1"/>
          <p:nvPr/>
        </p:nvSpPr>
        <p:spPr>
          <a:xfrm>
            <a:off x="7998809" y="3559687"/>
            <a:ext cx="1195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$4,606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29EDF0-D49F-45D2-AEB0-389B4FBD95A2}"/>
              </a:ext>
            </a:extLst>
          </p:cNvPr>
          <p:cNvSpPr txBox="1"/>
          <p:nvPr/>
        </p:nvSpPr>
        <p:spPr>
          <a:xfrm>
            <a:off x="10264673" y="2941454"/>
            <a:ext cx="1697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519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$12,392</a:t>
            </a:r>
          </a:p>
        </p:txBody>
      </p:sp>
    </p:spTree>
    <p:extLst>
      <p:ext uri="{BB962C8B-B14F-4D97-AF65-F5344CB8AC3E}">
        <p14:creationId xmlns:p14="http://schemas.microsoft.com/office/powerpoint/2010/main" val="61857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Building the evidence base for MITS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9B5AF3-241A-44A1-8F18-5155399C9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88" y="1983935"/>
            <a:ext cx="11306937" cy="3938563"/>
          </a:xfrm>
        </p:spPr>
        <p:txBody>
          <a:bodyPr>
            <a:normAutofit/>
          </a:bodyPr>
          <a:lstStyle/>
          <a:p>
            <a:r>
              <a:rPr lang="en-US" sz="2200" dirty="0"/>
              <a:t>Adoption of MITS in LMICs can improve the amount of and quality of COD data, thus improving the epidemiological knowledge base, and informing effective interventions for preventing mortality.</a:t>
            </a:r>
          </a:p>
          <a:p>
            <a:pPr marL="222250" lvl="1" indent="0">
              <a:buNone/>
            </a:pPr>
            <a:endParaRPr lang="en-US" sz="2200" dirty="0"/>
          </a:p>
          <a:p>
            <a:r>
              <a:rPr lang="en-US" sz="2200" dirty="0"/>
              <a:t>To promote expansion of MITS, must evaluate validity, acceptability, feasibility, and cost-effectiveness. (</a:t>
            </a:r>
            <a:r>
              <a:rPr lang="en-US" sz="2200" dirty="0" err="1"/>
              <a:t>Byass</a:t>
            </a:r>
            <a:r>
              <a:rPr lang="en-US" sz="2200" dirty="0"/>
              <a:t> 2016)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This study is an 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</a:rPr>
              <a:t>initial step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towards understanding cost implications.</a:t>
            </a:r>
          </a:p>
          <a:p>
            <a:endParaRPr lang="en-US" sz="2200" dirty="0"/>
          </a:p>
          <a:p>
            <a:r>
              <a:rPr lang="en-US" sz="2200" dirty="0"/>
              <a:t>Cost studies of novel practices (1) advocate for widespread adoption and (2) inform realistic implementation.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4820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F4D-675E-432C-82CA-D32BC59FC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FC2EF-4E4E-4BF5-BB7B-3A3BCAAB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20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D5051C8-C472-4376-8640-C4EA6BC7E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88" y="1890651"/>
            <a:ext cx="11516916" cy="4117975"/>
          </a:xfrm>
        </p:spPr>
        <p:txBody>
          <a:bodyPr>
            <a:normAutofit/>
          </a:bodyPr>
          <a:lstStyle/>
          <a:p>
            <a:r>
              <a:rPr lang="en-US" sz="2000" dirty="0"/>
              <a:t>The cost of MITS expansion depends greatly on </a:t>
            </a:r>
            <a:r>
              <a:rPr lang="en-US" sz="2000" b="1" dirty="0">
                <a:solidFill>
                  <a:schemeClr val="accent5"/>
                </a:solidFill>
              </a:rPr>
              <a:t>the existing infrastructure</a:t>
            </a:r>
            <a:r>
              <a:rPr lang="en-US" sz="2000" dirty="0">
                <a:solidFill>
                  <a:schemeClr val="accent5"/>
                </a:solidFill>
              </a:rPr>
              <a:t> </a:t>
            </a:r>
            <a:r>
              <a:rPr lang="en-US" sz="2000" dirty="0"/>
              <a:t>of sites.</a:t>
            </a:r>
          </a:p>
          <a:p>
            <a:pPr lvl="1"/>
            <a:r>
              <a:rPr lang="en-US" sz="2000" dirty="0"/>
              <a:t>Capital-heavy investments drive costs (other start-up costs may not be as site-dependent).</a:t>
            </a:r>
          </a:p>
          <a:p>
            <a:pPr marL="222250" lvl="1" indent="0">
              <a:buNone/>
            </a:pPr>
            <a:endParaRPr lang="en-US" sz="2000" dirty="0"/>
          </a:p>
          <a:p>
            <a:r>
              <a:rPr lang="en-US" sz="2000" dirty="0"/>
              <a:t>Labor allocation demonstrates the need for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highly trained staff </a:t>
            </a:r>
            <a:r>
              <a:rPr lang="en-US" sz="2000" dirty="0"/>
              <a:t>who are costly to employ.       </a:t>
            </a:r>
            <a:r>
              <a:rPr lang="en-US" sz="2000" i="1" dirty="0"/>
              <a:t>What can we learn about support staffing mix and implications for cost?</a:t>
            </a:r>
          </a:p>
          <a:p>
            <a:endParaRPr lang="en-US" sz="2000" dirty="0"/>
          </a:p>
          <a:p>
            <a:r>
              <a:rPr lang="en-US" sz="2000" dirty="0"/>
              <a:t>This study is a first step towards additional necessary examinations of cost considerations, including cost-comparison and cost-effectiveness studies, which further provide needed  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economic justification for the expansion of MITS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7312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A5C5-F287-42D1-B8D7-2AC4CEB2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4490B-491B-486D-9E00-07E25A5A7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856"/>
            <a:ext cx="10515600" cy="332933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Thank you </a:t>
            </a:r>
            <a:r>
              <a:rPr lang="en-US" dirty="0">
                <a:solidFill>
                  <a:srgbClr val="002060"/>
                </a:solidFill>
              </a:rPr>
              <a:t>to the MITS Alliance grantees who generously contributed their efforts to facilitating our data collection.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57DD1-0B43-4859-A0AA-EBF8DB0B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B9FEF-D708-4EA6-B4CA-8F3815B99B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31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C38941-5150-4102-A2B1-FD126E31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3584"/>
            <a:ext cx="9144000" cy="1565416"/>
          </a:xfrm>
        </p:spPr>
        <p:txBody>
          <a:bodyPr>
            <a:norm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Questions?</a:t>
            </a:r>
            <a:endParaRPr lang="en-US" b="1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54F55-BFF9-40AE-A7A1-12B5B2E56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FB9FEF-D708-4EA6-B4CA-8F3815B99B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961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1D7E-8882-7D40-8C24-526EFE94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evidence base for 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6337D-ED79-574C-BF1B-9EB96DC94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719943"/>
            <a:ext cx="11767457" cy="4648200"/>
          </a:xfrm>
        </p:spPr>
        <p:txBody>
          <a:bodyPr>
            <a:normAutofit fontScale="92500"/>
          </a:bodyPr>
          <a:lstStyle/>
          <a:p>
            <a:r>
              <a:rPr lang="en-US" dirty="0"/>
              <a:t>What is agreed upon related to costs of MITS? </a:t>
            </a:r>
            <a:r>
              <a:rPr lang="en-US" b="1" dirty="0"/>
              <a:t>That they must be better understood.</a:t>
            </a:r>
            <a:r>
              <a:rPr lang="en-US" dirty="0"/>
              <a:t> </a:t>
            </a:r>
            <a:r>
              <a:rPr lang="en-US" sz="1900" dirty="0"/>
              <a:t>(</a:t>
            </a:r>
            <a:r>
              <a:rPr lang="en-US" sz="1900" dirty="0" err="1"/>
              <a:t>Byass</a:t>
            </a:r>
            <a:r>
              <a:rPr lang="en-US" sz="1900" dirty="0"/>
              <a:t> 2016)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MITS and MIA cost documentation and comparison studies in high-income countries exist, but may not be relevant for LMIC contexts. </a:t>
            </a:r>
            <a:r>
              <a:rPr lang="en-US" sz="1900" dirty="0"/>
              <a:t>(</a:t>
            </a:r>
            <a:r>
              <a:rPr lang="en-US" sz="1900" dirty="0" err="1"/>
              <a:t>Weustink</a:t>
            </a:r>
            <a:r>
              <a:rPr lang="en-US" sz="1900" dirty="0"/>
              <a:t> et al, 2009; Breeze et al, 2010)</a:t>
            </a:r>
          </a:p>
          <a:p>
            <a:pPr marL="222250" lvl="1" indent="0">
              <a:buNone/>
            </a:pPr>
            <a:endParaRPr lang="en-US" dirty="0"/>
          </a:p>
          <a:p>
            <a:pPr lvl="1"/>
            <a:r>
              <a:rPr lang="en-US" dirty="0"/>
              <a:t>Cost of specific supplies (biopsy needles), requirement of complex and costly microbiology platforms and microbiology specialists/pathologists are limitations to MIA in Mozambique </a:t>
            </a:r>
            <a:r>
              <a:rPr lang="en-US" sz="1900" dirty="0"/>
              <a:t>(Castillo et al, 2015)</a:t>
            </a:r>
          </a:p>
          <a:p>
            <a:pPr marL="222250" lvl="1" indent="0">
              <a:buNone/>
            </a:pPr>
            <a:endParaRPr lang="en-US" dirty="0"/>
          </a:p>
          <a:p>
            <a:pPr lvl="1"/>
            <a:r>
              <a:rPr lang="en-US" i="1" dirty="0"/>
              <a:t>Perceived</a:t>
            </a:r>
            <a:r>
              <a:rPr lang="en-US" dirty="0"/>
              <a:t> high cost of MITS among HCWs in Pakistan </a:t>
            </a:r>
            <a:r>
              <a:rPr lang="en-US" sz="1900" dirty="0"/>
              <a:t>(</a:t>
            </a:r>
            <a:r>
              <a:rPr lang="en-US" sz="1900" dirty="0" err="1"/>
              <a:t>Feroz</a:t>
            </a:r>
            <a:r>
              <a:rPr lang="en-US" sz="1900" dirty="0"/>
              <a:t> et al, 2019) </a:t>
            </a:r>
          </a:p>
          <a:p>
            <a:pPr lvl="2"/>
            <a:r>
              <a:rPr lang="en-US" dirty="0"/>
              <a:t>May require public investment</a:t>
            </a:r>
          </a:p>
          <a:p>
            <a:pPr lvl="2"/>
            <a:r>
              <a:rPr lang="en-US" dirty="0"/>
              <a:t>Operational expenses &lt; initial investment cost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9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Objective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9B5AF3-241A-44A1-8F18-5155399C9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0018"/>
            <a:ext cx="10515600" cy="2075815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marL="346075" indent="0">
              <a:lnSpc>
                <a:spcPct val="100000"/>
              </a:lnSpc>
              <a:buNone/>
            </a:pPr>
            <a:r>
              <a:rPr lang="en-US" sz="2800" dirty="0"/>
              <a:t>Characterize the costs and cost drivers associated with MITS </a:t>
            </a:r>
            <a:r>
              <a:rPr lang="en-US" sz="2800" b="1" i="1" dirty="0">
                <a:solidFill>
                  <a:schemeClr val="accent1"/>
                </a:solidFill>
              </a:rPr>
              <a:t>implementation</a:t>
            </a:r>
            <a:r>
              <a:rPr lang="en-US" sz="2800" dirty="0"/>
              <a:t> in LMIC settings </a:t>
            </a:r>
            <a:r>
              <a:rPr lang="en-US" sz="2800" b="1" i="1" dirty="0">
                <a:solidFill>
                  <a:srgbClr val="7030A0"/>
                </a:solidFill>
              </a:rPr>
              <a:t>from the health care provider perspective</a:t>
            </a:r>
            <a:r>
              <a:rPr lang="en-US" sz="28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C8C5224-2CCB-4318-9646-7FB8D6CE09EC}"/>
              </a:ext>
            </a:extLst>
          </p:cNvPr>
          <p:cNvSpPr txBox="1">
            <a:spLocks/>
          </p:cNvSpPr>
          <p:nvPr/>
        </p:nvSpPr>
        <p:spPr bwMode="auto">
          <a:xfrm>
            <a:off x="838200" y="4732924"/>
            <a:ext cx="10515600" cy="34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0988" indent="-2809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67945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i="1" kern="0" dirty="0">
                <a:solidFill>
                  <a:schemeClr val="accent1">
                    <a:lumMod val="75000"/>
                  </a:schemeClr>
                </a:solidFill>
              </a:rPr>
              <a:t>Implementation costs estimate MITS’ operational requirements only (no research costs).</a:t>
            </a:r>
            <a:endParaRPr lang="en-US" sz="2400" kern="0" dirty="0"/>
          </a:p>
          <a:p>
            <a:pPr marL="0" indent="0">
              <a:buFont typeface="Wingdings" pitchFamily="2" charset="2"/>
              <a:buNone/>
            </a:pPr>
            <a:endParaRPr lang="en-US" sz="1800" kern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6216081-F1A6-4CEF-83D2-459E4DE4A016}"/>
              </a:ext>
            </a:extLst>
          </p:cNvPr>
          <p:cNvSpPr txBox="1">
            <a:spLocks/>
          </p:cNvSpPr>
          <p:nvPr/>
        </p:nvSpPr>
        <p:spPr bwMode="auto">
          <a:xfrm>
            <a:off x="838200" y="5081517"/>
            <a:ext cx="10515600" cy="87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0988" indent="-2809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67945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F82"/>
              </a:buClr>
              <a:buSzPct val="80000"/>
              <a:buFont typeface="Wingdings" pitchFamily="1" charset="2"/>
              <a:buChar char="§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i="1" kern="0" dirty="0">
                <a:solidFill>
                  <a:srgbClr val="7030A0"/>
                </a:solidFill>
              </a:rPr>
              <a:t>The provider’s perspective represents costs that clinics/hospitals or health care systems would face in expanding/mainstreaming the use of MITS.</a:t>
            </a:r>
          </a:p>
          <a:p>
            <a:pPr marL="0" indent="0">
              <a:buFont typeface="Wingdings" pitchFamily="2" charset="2"/>
              <a:buNone/>
            </a:pPr>
            <a:endParaRPr lang="en-US" sz="1800" kern="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sz="1800" kern="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9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Data Collection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9B5AF3-241A-44A1-8F18-5155399C9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1683385"/>
            <a:ext cx="11604171" cy="497794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Interim results draw from a cost survey of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four sites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/>
              <a:t>conducted between </a:t>
            </a:r>
            <a:r>
              <a:rPr lang="en-US" sz="2000" b="1" dirty="0">
                <a:solidFill>
                  <a:schemeClr val="accent6"/>
                </a:solidFill>
              </a:rPr>
              <a:t>Feb - June 2020</a:t>
            </a:r>
            <a:r>
              <a:rPr lang="en-US" sz="2000" dirty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Sites are geographically dispersed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Sites are recipients of MITS Alliance grant funding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Sites must have conducted MITS outside of training</a:t>
            </a:r>
          </a:p>
          <a:p>
            <a:pPr marL="222250" lvl="1" indent="0"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sz="2000" dirty="0"/>
              <a:t>Cost survey delivered during in-person site visits, by e-mail; follow ups via phone interview.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Pilots identified all relevant resources used (in-person site visits)</a:t>
            </a:r>
          </a:p>
          <a:p>
            <a:pPr marL="222250" lvl="1" indent="0"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sz="2000" dirty="0"/>
              <a:t>Data collected from sites include: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context-specific site information</a:t>
            </a:r>
          </a:p>
          <a:p>
            <a:pPr lvl="1">
              <a:lnSpc>
                <a:spcPct val="120000"/>
              </a:lnSpc>
            </a:pPr>
            <a:r>
              <a:rPr lang="en-US" sz="1900" dirty="0"/>
              <a:t>financial and economic data related to resources used in MITS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8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estimation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BE66191F-A88B-2F4E-8349-A2599B7FEF1A}"/>
              </a:ext>
            </a:extLst>
          </p:cNvPr>
          <p:cNvSpPr txBox="1">
            <a:spLocks/>
          </p:cNvSpPr>
          <p:nvPr/>
        </p:nvSpPr>
        <p:spPr>
          <a:xfrm>
            <a:off x="2143593" y="4119869"/>
            <a:ext cx="6190939" cy="588753"/>
          </a:xfrm>
          <a:prstGeom prst="rect">
            <a:avLst/>
          </a:prstGeom>
          <a:solidFill>
            <a:schemeClr val="bg2">
              <a:alpha val="67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chemeClr val="accent1"/>
                </a:solidFill>
              </a:rPr>
              <a:t>INITIAL INVESTMENT COST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2C959A2F-9A27-F248-89E7-59B6AA93DD92}"/>
              </a:ext>
            </a:extLst>
          </p:cNvPr>
          <p:cNvSpPr txBox="1">
            <a:spLocks/>
          </p:cNvSpPr>
          <p:nvPr/>
        </p:nvSpPr>
        <p:spPr>
          <a:xfrm>
            <a:off x="2053653" y="2314373"/>
            <a:ext cx="6370818" cy="588753"/>
          </a:xfrm>
          <a:prstGeom prst="rect">
            <a:avLst/>
          </a:prstGeom>
          <a:solidFill>
            <a:schemeClr val="bg2">
              <a:alpha val="67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chemeClr val="accent1"/>
                </a:solidFill>
              </a:rPr>
              <a:t>RECURRING COST</a:t>
            </a:r>
          </a:p>
        </p:txBody>
      </p:sp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B92C958F-F511-FA44-974F-700F2A95266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15" y="2061494"/>
            <a:ext cx="1094513" cy="1094513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87E059DA-0B9C-634D-8AD3-2E684CDFCD3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7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914" y="3866989"/>
            <a:ext cx="1094514" cy="1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2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5A00008-14A6-47B1-AD4E-604EEEEA228A}"/>
              </a:ext>
            </a:extLst>
          </p:cNvPr>
          <p:cNvSpPr txBox="1"/>
          <p:nvPr/>
        </p:nvSpPr>
        <p:spPr>
          <a:xfrm>
            <a:off x="459159" y="1893147"/>
            <a:ext cx="1173284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INCREMENTAL COST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(PER CASE)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collection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 transport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 reagents, office + lab supplies)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 kits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(materials, labor, shipping)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(staff compensation)</a:t>
            </a:r>
          </a:p>
          <a:p>
            <a:endParaRPr lang="en-US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b="1" dirty="0">
              <a:solidFill>
                <a:schemeClr val="tx2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b="1" dirty="0">
              <a:solidFill>
                <a:schemeClr val="tx2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b="1" dirty="0">
              <a:solidFill>
                <a:schemeClr val="tx2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400" b="1" dirty="0">
              <a:solidFill>
                <a:schemeClr val="tx2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ADMINISTRATION COST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(ANNUAL)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(staff compensation)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 office supplies, meetings, internet)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estimation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C85884-1B3A-4DB7-8B47-D04DDFF07EE5}"/>
              </a:ext>
            </a:extLst>
          </p:cNvPr>
          <p:cNvSpPr txBox="1"/>
          <p:nvPr/>
        </p:nvSpPr>
        <p:spPr>
          <a:xfrm>
            <a:off x="7784291" y="5290169"/>
            <a:ext cx="370242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>
                <a:solidFill>
                  <a:schemeClr val="accent4">
                    <a:lumMod val="50000"/>
                  </a:schemeClr>
                </a:solidFill>
              </a:rPr>
              <a:t>not included in interim results</a:t>
            </a:r>
            <a:endParaRPr lang="en-US" i="1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8304DDD2-07BD-4B1A-A8CE-87E153865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0711425"/>
              </p:ext>
            </p:extLst>
          </p:nvPr>
        </p:nvGraphicFramePr>
        <p:xfrm>
          <a:off x="437388" y="4353019"/>
          <a:ext cx="11466873" cy="55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9678B99A-D074-3143-B343-48A3DCED8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2169" y="1335028"/>
            <a:ext cx="3850513" cy="588753"/>
          </a:xfrm>
          <a:solidFill>
            <a:schemeClr val="bg2">
              <a:alpha val="67000"/>
            </a:schemeClr>
          </a:solidFill>
        </p:spPr>
        <p:txBody>
          <a:bodyPr anchor="ctr">
            <a:normAutofit/>
          </a:bodyPr>
          <a:lstStyle/>
          <a:p>
            <a:pPr marL="346075" indent="0">
              <a:lnSpc>
                <a:spcPct val="100000"/>
              </a:lnSpc>
              <a:buNone/>
            </a:pPr>
            <a:r>
              <a:rPr lang="en-US" sz="2600" b="1" dirty="0">
                <a:solidFill>
                  <a:schemeClr val="accent1"/>
                </a:solidFill>
              </a:rPr>
              <a:t>RECURRING COST   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48941E9-95D3-DC4D-AF99-BDEF453FFC94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9460" y="1082147"/>
            <a:ext cx="1094513" cy="109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92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 estimation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92EB53-DBAE-45F3-8DAB-D2FE6CF9D3C3}"/>
              </a:ext>
            </a:extLst>
          </p:cNvPr>
          <p:cNvSpPr txBox="1"/>
          <p:nvPr/>
        </p:nvSpPr>
        <p:spPr>
          <a:xfrm>
            <a:off x="437387" y="1758570"/>
            <a:ext cx="100851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CAPITAL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Office furniture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Renovation expenses</a:t>
            </a:r>
          </a:p>
          <a:p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START-UP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initial training + training additional staff </a:t>
            </a:r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(labor, materials, space, MITS kits)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ethics approval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protocol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management system set-up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sensitization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misc. expenses </a:t>
            </a:r>
            <a:r>
              <a:rPr lang="en-US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 launching expenses, implementation visits)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5E1474-A5F4-4BC6-87C3-1AD196E0467E}"/>
              </a:ext>
            </a:extLst>
          </p:cNvPr>
          <p:cNvSpPr txBox="1"/>
          <p:nvPr/>
        </p:nvSpPr>
        <p:spPr>
          <a:xfrm>
            <a:off x="3778057" y="2348550"/>
            <a:ext cx="4855677" cy="400110"/>
          </a:xfrm>
          <a:prstGeom prst="rect">
            <a:avLst/>
          </a:prstGeom>
          <a:solidFill>
            <a:srgbClr val="E2EDF6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accent4">
                    <a:lumMod val="50000"/>
                  </a:schemeClr>
                </a:solidFill>
              </a:rPr>
              <a:t>cost * quantity * utilization by MITS program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7B479-A0F3-CE42-8744-D30BCC5A1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365" y="1368404"/>
            <a:ext cx="5383623" cy="588753"/>
          </a:xfrm>
          <a:solidFill>
            <a:schemeClr val="bg2">
              <a:alpha val="67000"/>
            </a:schemeClr>
          </a:solidFill>
        </p:spPr>
        <p:txBody>
          <a:bodyPr anchor="ctr">
            <a:normAutofit/>
          </a:bodyPr>
          <a:lstStyle/>
          <a:p>
            <a:pPr marL="346075" indent="0">
              <a:lnSpc>
                <a:spcPct val="100000"/>
              </a:lnSpc>
              <a:buNone/>
            </a:pPr>
            <a:r>
              <a:rPr lang="en-US" sz="2600" b="1" dirty="0">
                <a:solidFill>
                  <a:schemeClr val="accent1"/>
                </a:solidFill>
              </a:rPr>
              <a:t>INITIAL INVESTMENT COST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D1665816-0CC9-D84B-B80D-AB642AADA1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988" y="1112845"/>
            <a:ext cx="1094514" cy="1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6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8CB60C-1A01-4DD7-8102-9329E8EDD7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2" b="8088"/>
          <a:stretch/>
        </p:blipFill>
        <p:spPr>
          <a:xfrm>
            <a:off x="10262346" y="5922498"/>
            <a:ext cx="1907883" cy="881072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EEA8B63-5DC2-41A9-81D5-3B0FDD59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MITS Sites included in Cost Study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D073E0A-CED8-41A3-BB8A-62F66FAB35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725472"/>
              </p:ext>
            </p:extLst>
          </p:nvPr>
        </p:nvGraphicFramePr>
        <p:xfrm>
          <a:off x="138384" y="1542927"/>
          <a:ext cx="12031843" cy="5315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4651">
                  <a:extLst>
                    <a:ext uri="{9D8B030D-6E8A-4147-A177-3AD203B41FA5}">
                      <a16:colId xmlns:a16="http://schemas.microsoft.com/office/drawing/2014/main" val="150718954"/>
                    </a:ext>
                  </a:extLst>
                </a:gridCol>
                <a:gridCol w="2536798">
                  <a:extLst>
                    <a:ext uri="{9D8B030D-6E8A-4147-A177-3AD203B41FA5}">
                      <a16:colId xmlns:a16="http://schemas.microsoft.com/office/drawing/2014/main" val="1679103967"/>
                    </a:ext>
                  </a:extLst>
                </a:gridCol>
                <a:gridCol w="2536798">
                  <a:extLst>
                    <a:ext uri="{9D8B030D-6E8A-4147-A177-3AD203B41FA5}">
                      <a16:colId xmlns:a16="http://schemas.microsoft.com/office/drawing/2014/main" val="1333811885"/>
                    </a:ext>
                  </a:extLst>
                </a:gridCol>
                <a:gridCol w="2536798">
                  <a:extLst>
                    <a:ext uri="{9D8B030D-6E8A-4147-A177-3AD203B41FA5}">
                      <a16:colId xmlns:a16="http://schemas.microsoft.com/office/drawing/2014/main" val="3798604254"/>
                    </a:ext>
                  </a:extLst>
                </a:gridCol>
                <a:gridCol w="2536798">
                  <a:extLst>
                    <a:ext uri="{9D8B030D-6E8A-4147-A177-3AD203B41FA5}">
                      <a16:colId xmlns:a16="http://schemas.microsoft.com/office/drawing/2014/main" val="3131115473"/>
                    </a:ext>
                  </a:extLst>
                </a:gridCol>
              </a:tblGrid>
              <a:tr h="564228"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Site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6351"/>
                  </a:ext>
                </a:extLst>
              </a:tr>
              <a:tr h="1392609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Country classification </a:t>
                      </a:r>
                    </a:p>
                    <a:p>
                      <a:r>
                        <a:rPr lang="en-US" sz="1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(World Bank)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Lower-middle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Low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928187"/>
                  </a:ext>
                </a:extLst>
              </a:tr>
              <a:tr h="1061786">
                <a:tc rowSpan="2"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Setting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Rural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Rural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Urban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Urban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603095"/>
                  </a:ext>
                </a:extLst>
              </a:tr>
              <a:tr h="678994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University Hospital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University Hospital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University Hospital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University Hospital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526385"/>
                  </a:ext>
                </a:extLst>
              </a:tr>
              <a:tr h="1617455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MITS case population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 Infants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94% Adults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 Adults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 Neonates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 Stillbirths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 Infants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75% Adults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C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 Neonates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522127"/>
                  </a:ext>
                </a:extLst>
              </a:tr>
            </a:tbl>
          </a:graphicData>
        </a:graphic>
      </p:graphicFrame>
      <p:pic>
        <p:nvPicPr>
          <p:cNvPr id="8" name="Graphic 7">
            <a:extLst>
              <a:ext uri="{FF2B5EF4-FFF2-40B4-BE49-F238E27FC236}">
                <a16:creationId xmlns:a16="http://schemas.microsoft.com/office/drawing/2014/main" id="{DAA2196A-7EE1-4DEA-A6D0-FF1B55F55B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1707" y="3733800"/>
            <a:ext cx="381000" cy="381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A987273-6C58-4C2F-928E-DDE3FADCE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95188" y="3733800"/>
            <a:ext cx="381000" cy="381000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91A71355-CC32-4DAD-9109-9188B76FECD8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906" y="3695483"/>
            <a:ext cx="457200" cy="457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22663F-51B1-4AD6-BB2F-8B72AA28A126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388" y="37338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1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ITS">
      <a:dk1>
        <a:sysClr val="windowText" lastClr="000000"/>
      </a:dk1>
      <a:lt1>
        <a:sysClr val="window" lastClr="FFFFFF"/>
      </a:lt1>
      <a:dk2>
        <a:srgbClr val="00528F"/>
      </a:dk2>
      <a:lt2>
        <a:srgbClr val="CCDDE9"/>
      </a:lt2>
      <a:accent1>
        <a:srgbClr val="00528F"/>
      </a:accent1>
      <a:accent2>
        <a:srgbClr val="EEDE88"/>
      </a:accent2>
      <a:accent3>
        <a:srgbClr val="80A9C7"/>
      </a:accent3>
      <a:accent4>
        <a:srgbClr val="D9A628"/>
      </a:accent4>
      <a:accent5>
        <a:srgbClr val="D1223E"/>
      </a:accent5>
      <a:accent6>
        <a:srgbClr val="8BC13F"/>
      </a:accent6>
      <a:hlink>
        <a:srgbClr val="F47820"/>
      </a:hlink>
      <a:folHlink>
        <a:srgbClr val="3A3A3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8B7140C548E043B905AD7A902C8AA6" ma:contentTypeVersion="6" ma:contentTypeDescription="Create a new document." ma:contentTypeScope="" ma:versionID="9ba8c9f0fff20944dc352e9f3041cde3">
  <xsd:schema xmlns:xsd="http://www.w3.org/2001/XMLSchema" xmlns:xs="http://www.w3.org/2001/XMLSchema" xmlns:p="http://schemas.microsoft.com/office/2006/metadata/properties" xmlns:ns2="4da6b169-a301-4e9c-ad80-e72c0da517cc" xmlns:ns3="78d25db7-fe7b-4bbf-a741-ed19c7c21f2b" targetNamespace="http://schemas.microsoft.com/office/2006/metadata/properties" ma:root="true" ma:fieldsID="29134d6e712ee63dfcf68a381b6cfc4e" ns2:_="" ns3:_="">
    <xsd:import namespace="4da6b169-a301-4e9c-ad80-e72c0da517cc"/>
    <xsd:import namespace="78d25db7-fe7b-4bbf-a741-ed19c7c21f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a6b169-a301-4e9c-ad80-e72c0da517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25db7-fe7b-4bbf-a741-ed19c7c21f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17CB75-FBE4-4B69-A531-080A23DE8F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9B465E-C0F2-417B-964B-4B666A349885}">
  <ds:schemaRefs>
    <ds:schemaRef ds:uri="http://schemas.microsoft.com/office/2006/metadata/properties"/>
    <ds:schemaRef ds:uri="http://schemas.microsoft.com/office/2006/documentManagement/types"/>
    <ds:schemaRef ds:uri="4da6b169-a301-4e9c-ad80-e72c0da517c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78d25db7-fe7b-4bbf-a741-ed19c7c21f2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8D9C9D5-4C41-4032-B53B-7D0C3BC99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a6b169-a301-4e9c-ad80-e72c0da517cc"/>
    <ds:schemaRef ds:uri="78d25db7-fe7b-4bbf-a741-ed19c7c21f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4087</TotalTime>
  <Words>1656</Words>
  <Application>Microsoft Macintosh PowerPoint</Application>
  <PresentationFormat>Widescreen</PresentationFormat>
  <Paragraphs>360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Tahoma</vt:lpstr>
      <vt:lpstr>Wingdings</vt:lpstr>
      <vt:lpstr>1_Office Theme</vt:lpstr>
      <vt:lpstr>MITS Cost Analysis Interim Results</vt:lpstr>
      <vt:lpstr>Building the evidence base for MITS</vt:lpstr>
      <vt:lpstr>Building the evidence base for MITS</vt:lpstr>
      <vt:lpstr>Study Objective</vt:lpstr>
      <vt:lpstr>Cost Data Collection</vt:lpstr>
      <vt:lpstr>Cost estimation</vt:lpstr>
      <vt:lpstr>Cost estimation</vt:lpstr>
      <vt:lpstr>Cost estimation</vt:lpstr>
      <vt:lpstr>MITS Sites included in Cost Study</vt:lpstr>
      <vt:lpstr>MITS Sampling by Site</vt:lpstr>
      <vt:lpstr>MITS Sites included in Cost Study</vt:lpstr>
      <vt:lpstr>Interim Results</vt:lpstr>
      <vt:lpstr>Incremental cost to conduct MITS (cost per case)</vt:lpstr>
      <vt:lpstr>Average cost per test</vt:lpstr>
      <vt:lpstr>Testing cost per case</vt:lpstr>
      <vt:lpstr>Labor cost per case</vt:lpstr>
      <vt:lpstr>Initial Investment Costs: Start-up and Capital</vt:lpstr>
      <vt:lpstr>Capital Costs</vt:lpstr>
      <vt:lpstr>Start-up Costs</vt:lpstr>
      <vt:lpstr>Implications</vt:lpstr>
      <vt:lpstr>Acknowledgements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ange.pereira5 ange.pereira5</dc:creator>
  <cp:lastModifiedBy>Morrison, Laura</cp:lastModifiedBy>
  <cp:revision>51</cp:revision>
  <dcterms:created xsi:type="dcterms:W3CDTF">2020-08-06T18:57:34Z</dcterms:created>
  <dcterms:modified xsi:type="dcterms:W3CDTF">2020-09-16T23:49:56Z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0x0101005E8B7140C548E043B905AD7A902C8AA6</vt:lpwstr>
  </property>
</Properties>
</file>